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63" r:id="rId2"/>
    <p:sldId id="282" r:id="rId3"/>
    <p:sldId id="332" r:id="rId4"/>
    <p:sldId id="316" r:id="rId5"/>
    <p:sldId id="319" r:id="rId6"/>
    <p:sldId id="326" r:id="rId7"/>
    <p:sldId id="320" r:id="rId8"/>
    <p:sldId id="327" r:id="rId9"/>
    <p:sldId id="321" r:id="rId10"/>
    <p:sldId id="328" r:id="rId11"/>
    <p:sldId id="322" r:id="rId12"/>
    <p:sldId id="329" r:id="rId13"/>
    <p:sldId id="323" r:id="rId14"/>
    <p:sldId id="330" r:id="rId15"/>
    <p:sldId id="324" r:id="rId16"/>
    <p:sldId id="331" r:id="rId17"/>
    <p:sldId id="325" r:id="rId18"/>
    <p:sldId id="300" r:id="rId19"/>
    <p:sldId id="31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7780"/>
    <a:srgbClr val="D74100"/>
    <a:srgbClr val="000000"/>
    <a:srgbClr val="404040"/>
    <a:srgbClr val="6D777E"/>
    <a:srgbClr val="F76900"/>
    <a:srgbClr val="F76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12C4A5-C77B-441F-88AE-64735138CEEF}" v="121" dt="2024-06-16T13:51:44.273"/>
  </p1510:revLst>
</p1510:revInfo>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9"/>
    <p:restoredTop sz="66201" autoAdjust="0"/>
  </p:normalViewPr>
  <p:slideViewPr>
    <p:cSldViewPr snapToGrid="0" snapToObjects="1">
      <p:cViewPr varScale="1">
        <p:scale>
          <a:sx n="63" d="100"/>
          <a:sy n="63" d="100"/>
        </p:scale>
        <p:origin x="1762" y="62"/>
      </p:cViewPr>
      <p:guideLst/>
    </p:cSldViewPr>
  </p:slideViewPr>
  <p:outlineViewPr>
    <p:cViewPr>
      <p:scale>
        <a:sx n="33" d="100"/>
        <a:sy n="33" d="100"/>
      </p:scale>
      <p:origin x="0" y="-1272"/>
    </p:cViewPr>
  </p:outlineViewPr>
  <p:notesTextViewPr>
    <p:cViewPr>
      <p:scale>
        <a:sx n="1" d="1"/>
        <a:sy n="1" d="1"/>
      </p:scale>
      <p:origin x="0" y="0"/>
    </p:cViewPr>
  </p:notesTextViewPr>
  <p:sorterViewPr>
    <p:cViewPr>
      <p:scale>
        <a:sx n="152" d="100"/>
        <a:sy n="152" d="100"/>
      </p:scale>
      <p:origin x="0" y="0"/>
    </p:cViewPr>
  </p:sorterViewPr>
  <p:notesViewPr>
    <p:cSldViewPr snapToGrid="0" snapToObjects="1">
      <p:cViewPr varScale="1">
        <p:scale>
          <a:sx n="114" d="100"/>
          <a:sy n="114" d="100"/>
        </p:scale>
        <p:origin x="354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gan Roach" userId="4afe1a523d18fb66" providerId="LiveId" clId="{B3218C75-56F4-46C2-B9BE-BE6FD899CB36}"/>
    <pc:docChg chg="custSel modSld">
      <pc:chgData name="Logan Roach" userId="4afe1a523d18fb66" providerId="LiveId" clId="{B3218C75-56F4-46C2-B9BE-BE6FD899CB36}" dt="2024-06-16T13:54:29.349" v="17" actId="478"/>
      <pc:docMkLst>
        <pc:docMk/>
      </pc:docMkLst>
      <pc:sldChg chg="delSp mod delAnim">
        <pc:chgData name="Logan Roach" userId="4afe1a523d18fb66" providerId="LiveId" clId="{B3218C75-56F4-46C2-B9BE-BE6FD899CB36}" dt="2024-06-16T13:53:49.579" v="0" actId="478"/>
        <pc:sldMkLst>
          <pc:docMk/>
          <pc:sldMk cId="2667022424" sldId="263"/>
        </pc:sldMkLst>
        <pc:picChg chg="del">
          <ac:chgData name="Logan Roach" userId="4afe1a523d18fb66" providerId="LiveId" clId="{B3218C75-56F4-46C2-B9BE-BE6FD899CB36}" dt="2024-06-16T13:53:49.579" v="0" actId="478"/>
          <ac:picMkLst>
            <pc:docMk/>
            <pc:sldMk cId="2667022424" sldId="263"/>
            <ac:picMk id="38" creationId="{E4CFCADF-6C73-4E7A-10FA-6CC6829359E4}"/>
          </ac:picMkLst>
        </pc:picChg>
      </pc:sldChg>
      <pc:sldChg chg="delSp mod delAnim">
        <pc:chgData name="Logan Roach" userId="4afe1a523d18fb66" providerId="LiveId" clId="{B3218C75-56F4-46C2-B9BE-BE6FD899CB36}" dt="2024-06-16T13:53:53.487" v="1" actId="478"/>
        <pc:sldMkLst>
          <pc:docMk/>
          <pc:sldMk cId="2178992827" sldId="282"/>
        </pc:sldMkLst>
        <pc:picChg chg="del">
          <ac:chgData name="Logan Roach" userId="4afe1a523d18fb66" providerId="LiveId" clId="{B3218C75-56F4-46C2-B9BE-BE6FD899CB36}" dt="2024-06-16T13:53:53.487" v="1" actId="478"/>
          <ac:picMkLst>
            <pc:docMk/>
            <pc:sldMk cId="2178992827" sldId="282"/>
            <ac:picMk id="194" creationId="{2269B8D4-D6D2-596E-D554-78BB33FEC83B}"/>
          </ac:picMkLst>
        </pc:picChg>
      </pc:sldChg>
      <pc:sldChg chg="delSp mod delAnim">
        <pc:chgData name="Logan Roach" userId="4afe1a523d18fb66" providerId="LiveId" clId="{B3218C75-56F4-46C2-B9BE-BE6FD899CB36}" dt="2024-06-16T13:54:29.349" v="17" actId="478"/>
        <pc:sldMkLst>
          <pc:docMk/>
          <pc:sldMk cId="3917636510" sldId="300"/>
        </pc:sldMkLst>
        <pc:picChg chg="del">
          <ac:chgData name="Logan Roach" userId="4afe1a523d18fb66" providerId="LiveId" clId="{B3218C75-56F4-46C2-B9BE-BE6FD899CB36}" dt="2024-06-16T13:54:29.349" v="17" actId="478"/>
          <ac:picMkLst>
            <pc:docMk/>
            <pc:sldMk cId="3917636510" sldId="300"/>
            <ac:picMk id="19" creationId="{1E0BEA6C-55F0-E384-AFA4-5FB80652871C}"/>
          </ac:picMkLst>
        </pc:picChg>
      </pc:sldChg>
      <pc:sldChg chg="delSp mod delAnim">
        <pc:chgData name="Logan Roach" userId="4afe1a523d18fb66" providerId="LiveId" clId="{B3218C75-56F4-46C2-B9BE-BE6FD899CB36}" dt="2024-06-16T13:53:58.051" v="3" actId="478"/>
        <pc:sldMkLst>
          <pc:docMk/>
          <pc:sldMk cId="2435857465" sldId="316"/>
        </pc:sldMkLst>
        <pc:picChg chg="del">
          <ac:chgData name="Logan Roach" userId="4afe1a523d18fb66" providerId="LiveId" clId="{B3218C75-56F4-46C2-B9BE-BE6FD899CB36}" dt="2024-06-16T13:53:58.051" v="3" actId="478"/>
          <ac:picMkLst>
            <pc:docMk/>
            <pc:sldMk cId="2435857465" sldId="316"/>
            <ac:picMk id="15" creationId="{1E40CE20-E65F-3C6D-5312-C3724BE0A9E3}"/>
          </ac:picMkLst>
        </pc:picChg>
      </pc:sldChg>
      <pc:sldChg chg="delSp mod delAnim">
        <pc:chgData name="Logan Roach" userId="4afe1a523d18fb66" providerId="LiveId" clId="{B3218C75-56F4-46C2-B9BE-BE6FD899CB36}" dt="2024-06-16T13:54:00.531" v="4" actId="478"/>
        <pc:sldMkLst>
          <pc:docMk/>
          <pc:sldMk cId="1014403891" sldId="319"/>
        </pc:sldMkLst>
        <pc:picChg chg="del">
          <ac:chgData name="Logan Roach" userId="4afe1a523d18fb66" providerId="LiveId" clId="{B3218C75-56F4-46C2-B9BE-BE6FD899CB36}" dt="2024-06-16T13:54:00.531" v="4" actId="478"/>
          <ac:picMkLst>
            <pc:docMk/>
            <pc:sldMk cId="1014403891" sldId="319"/>
            <ac:picMk id="28" creationId="{28718E0F-13C1-E4B2-AE19-02AFB1144BB5}"/>
          </ac:picMkLst>
        </pc:picChg>
      </pc:sldChg>
      <pc:sldChg chg="delSp mod delAnim">
        <pc:chgData name="Logan Roach" userId="4afe1a523d18fb66" providerId="LiveId" clId="{B3218C75-56F4-46C2-B9BE-BE6FD899CB36}" dt="2024-06-16T13:54:04.605" v="6" actId="478"/>
        <pc:sldMkLst>
          <pc:docMk/>
          <pc:sldMk cId="814952667" sldId="320"/>
        </pc:sldMkLst>
        <pc:picChg chg="del">
          <ac:chgData name="Logan Roach" userId="4afe1a523d18fb66" providerId="LiveId" clId="{B3218C75-56F4-46C2-B9BE-BE6FD899CB36}" dt="2024-06-16T13:54:04.605" v="6" actId="478"/>
          <ac:picMkLst>
            <pc:docMk/>
            <pc:sldMk cId="814952667" sldId="320"/>
            <ac:picMk id="53" creationId="{C1560217-AD2F-5A5C-D6FC-9DB89D08DA0D}"/>
          </ac:picMkLst>
        </pc:picChg>
      </pc:sldChg>
      <pc:sldChg chg="delSp mod delAnim">
        <pc:chgData name="Logan Roach" userId="4afe1a523d18fb66" providerId="LiveId" clId="{B3218C75-56F4-46C2-B9BE-BE6FD899CB36}" dt="2024-06-16T13:54:08.498" v="8" actId="478"/>
        <pc:sldMkLst>
          <pc:docMk/>
          <pc:sldMk cId="336207135" sldId="321"/>
        </pc:sldMkLst>
        <pc:picChg chg="del">
          <ac:chgData name="Logan Roach" userId="4afe1a523d18fb66" providerId="LiveId" clId="{B3218C75-56F4-46C2-B9BE-BE6FD899CB36}" dt="2024-06-16T13:54:08.498" v="8" actId="478"/>
          <ac:picMkLst>
            <pc:docMk/>
            <pc:sldMk cId="336207135" sldId="321"/>
            <ac:picMk id="20" creationId="{59A60FBE-90AE-671A-F1B7-247F9BE3B6C1}"/>
          </ac:picMkLst>
        </pc:picChg>
      </pc:sldChg>
      <pc:sldChg chg="delSp mod delAnim">
        <pc:chgData name="Logan Roach" userId="4afe1a523d18fb66" providerId="LiveId" clId="{B3218C75-56F4-46C2-B9BE-BE6FD899CB36}" dt="2024-06-16T13:54:13.618" v="10" actId="478"/>
        <pc:sldMkLst>
          <pc:docMk/>
          <pc:sldMk cId="1205521177" sldId="322"/>
        </pc:sldMkLst>
        <pc:picChg chg="del">
          <ac:chgData name="Logan Roach" userId="4afe1a523d18fb66" providerId="LiveId" clId="{B3218C75-56F4-46C2-B9BE-BE6FD899CB36}" dt="2024-06-16T13:54:13.618" v="10" actId="478"/>
          <ac:picMkLst>
            <pc:docMk/>
            <pc:sldMk cId="1205521177" sldId="322"/>
            <ac:picMk id="13" creationId="{F7CE2BB7-1177-4572-B728-D0210B1DB587}"/>
          </ac:picMkLst>
        </pc:picChg>
      </pc:sldChg>
      <pc:sldChg chg="delSp mod delAnim">
        <pc:chgData name="Logan Roach" userId="4afe1a523d18fb66" providerId="LiveId" clId="{B3218C75-56F4-46C2-B9BE-BE6FD899CB36}" dt="2024-06-16T13:54:18.635" v="12" actId="478"/>
        <pc:sldMkLst>
          <pc:docMk/>
          <pc:sldMk cId="2316141199" sldId="323"/>
        </pc:sldMkLst>
        <pc:picChg chg="del">
          <ac:chgData name="Logan Roach" userId="4afe1a523d18fb66" providerId="LiveId" clId="{B3218C75-56F4-46C2-B9BE-BE6FD899CB36}" dt="2024-06-16T13:54:18.635" v="12" actId="478"/>
          <ac:picMkLst>
            <pc:docMk/>
            <pc:sldMk cId="2316141199" sldId="323"/>
            <ac:picMk id="7" creationId="{DA63253E-1778-ADE1-705F-DA372A6974AE}"/>
          </ac:picMkLst>
        </pc:picChg>
      </pc:sldChg>
      <pc:sldChg chg="delSp mod delAnim">
        <pc:chgData name="Logan Roach" userId="4afe1a523d18fb66" providerId="LiveId" clId="{B3218C75-56F4-46C2-B9BE-BE6FD899CB36}" dt="2024-06-16T13:54:23.038" v="14" actId="478"/>
        <pc:sldMkLst>
          <pc:docMk/>
          <pc:sldMk cId="1577802218" sldId="324"/>
        </pc:sldMkLst>
        <pc:picChg chg="del">
          <ac:chgData name="Logan Roach" userId="4afe1a523d18fb66" providerId="LiveId" clId="{B3218C75-56F4-46C2-B9BE-BE6FD899CB36}" dt="2024-06-16T13:54:23.038" v="14" actId="478"/>
          <ac:picMkLst>
            <pc:docMk/>
            <pc:sldMk cId="1577802218" sldId="324"/>
            <ac:picMk id="32" creationId="{E780EF5A-4988-42ED-22B9-1CEE3CBB40C0}"/>
          </ac:picMkLst>
        </pc:picChg>
      </pc:sldChg>
      <pc:sldChg chg="delSp mod delAnim">
        <pc:chgData name="Logan Roach" userId="4afe1a523d18fb66" providerId="LiveId" clId="{B3218C75-56F4-46C2-B9BE-BE6FD899CB36}" dt="2024-06-16T13:54:27.525" v="16" actId="478"/>
        <pc:sldMkLst>
          <pc:docMk/>
          <pc:sldMk cId="2564312717" sldId="325"/>
        </pc:sldMkLst>
        <pc:picChg chg="del">
          <ac:chgData name="Logan Roach" userId="4afe1a523d18fb66" providerId="LiveId" clId="{B3218C75-56F4-46C2-B9BE-BE6FD899CB36}" dt="2024-06-16T13:54:27.525" v="16" actId="478"/>
          <ac:picMkLst>
            <pc:docMk/>
            <pc:sldMk cId="2564312717" sldId="325"/>
            <ac:picMk id="43" creationId="{3C1B99E6-C0FF-A522-2E6F-0B5C79EB2894}"/>
          </ac:picMkLst>
        </pc:picChg>
      </pc:sldChg>
      <pc:sldChg chg="delSp mod delAnim">
        <pc:chgData name="Logan Roach" userId="4afe1a523d18fb66" providerId="LiveId" clId="{B3218C75-56F4-46C2-B9BE-BE6FD899CB36}" dt="2024-06-16T13:54:02.536" v="5" actId="478"/>
        <pc:sldMkLst>
          <pc:docMk/>
          <pc:sldMk cId="853576140" sldId="326"/>
        </pc:sldMkLst>
        <pc:picChg chg="del">
          <ac:chgData name="Logan Roach" userId="4afe1a523d18fb66" providerId="LiveId" clId="{B3218C75-56F4-46C2-B9BE-BE6FD899CB36}" dt="2024-06-16T13:54:02.536" v="5" actId="478"/>
          <ac:picMkLst>
            <pc:docMk/>
            <pc:sldMk cId="853576140" sldId="326"/>
            <ac:picMk id="62" creationId="{ADD43FC7-C3E1-4987-561B-93FFFB1E8B09}"/>
          </ac:picMkLst>
        </pc:picChg>
      </pc:sldChg>
      <pc:sldChg chg="delSp mod delAnim">
        <pc:chgData name="Logan Roach" userId="4afe1a523d18fb66" providerId="LiveId" clId="{B3218C75-56F4-46C2-B9BE-BE6FD899CB36}" dt="2024-06-16T13:54:06.402" v="7" actId="478"/>
        <pc:sldMkLst>
          <pc:docMk/>
          <pc:sldMk cId="948059603" sldId="327"/>
        </pc:sldMkLst>
        <pc:picChg chg="del">
          <ac:chgData name="Logan Roach" userId="4afe1a523d18fb66" providerId="LiveId" clId="{B3218C75-56F4-46C2-B9BE-BE6FD899CB36}" dt="2024-06-16T13:54:06.402" v="7" actId="478"/>
          <ac:picMkLst>
            <pc:docMk/>
            <pc:sldMk cId="948059603" sldId="327"/>
            <ac:picMk id="32" creationId="{D017A96F-51B4-A5C9-669B-1CA85E7EDBE1}"/>
          </ac:picMkLst>
        </pc:picChg>
      </pc:sldChg>
      <pc:sldChg chg="delSp mod delAnim">
        <pc:chgData name="Logan Roach" userId="4afe1a523d18fb66" providerId="LiveId" clId="{B3218C75-56F4-46C2-B9BE-BE6FD899CB36}" dt="2024-06-16T13:54:10.582" v="9" actId="478"/>
        <pc:sldMkLst>
          <pc:docMk/>
          <pc:sldMk cId="3751851120" sldId="328"/>
        </pc:sldMkLst>
        <pc:picChg chg="del">
          <ac:chgData name="Logan Roach" userId="4afe1a523d18fb66" providerId="LiveId" clId="{B3218C75-56F4-46C2-B9BE-BE6FD899CB36}" dt="2024-06-16T13:54:10.582" v="9" actId="478"/>
          <ac:picMkLst>
            <pc:docMk/>
            <pc:sldMk cId="3751851120" sldId="328"/>
            <ac:picMk id="13" creationId="{DEF3A25F-DAF1-2969-3E36-B267ACDDE9AC}"/>
          </ac:picMkLst>
        </pc:picChg>
      </pc:sldChg>
      <pc:sldChg chg="delSp mod delAnim">
        <pc:chgData name="Logan Roach" userId="4afe1a523d18fb66" providerId="LiveId" clId="{B3218C75-56F4-46C2-B9BE-BE6FD899CB36}" dt="2024-06-16T13:54:16.281" v="11" actId="478"/>
        <pc:sldMkLst>
          <pc:docMk/>
          <pc:sldMk cId="3988408580" sldId="329"/>
        </pc:sldMkLst>
        <pc:picChg chg="del">
          <ac:chgData name="Logan Roach" userId="4afe1a523d18fb66" providerId="LiveId" clId="{B3218C75-56F4-46C2-B9BE-BE6FD899CB36}" dt="2024-06-16T13:54:16.281" v="11" actId="478"/>
          <ac:picMkLst>
            <pc:docMk/>
            <pc:sldMk cId="3988408580" sldId="329"/>
            <ac:picMk id="12" creationId="{D7AE4184-8874-B671-5829-B00B73D3182C}"/>
          </ac:picMkLst>
        </pc:picChg>
      </pc:sldChg>
      <pc:sldChg chg="delSp mod delAnim">
        <pc:chgData name="Logan Roach" userId="4afe1a523d18fb66" providerId="LiveId" clId="{B3218C75-56F4-46C2-B9BE-BE6FD899CB36}" dt="2024-06-16T13:54:21.012" v="13" actId="478"/>
        <pc:sldMkLst>
          <pc:docMk/>
          <pc:sldMk cId="3162168170" sldId="330"/>
        </pc:sldMkLst>
        <pc:picChg chg="del">
          <ac:chgData name="Logan Roach" userId="4afe1a523d18fb66" providerId="LiveId" clId="{B3218C75-56F4-46C2-B9BE-BE6FD899CB36}" dt="2024-06-16T13:54:21.012" v="13" actId="478"/>
          <ac:picMkLst>
            <pc:docMk/>
            <pc:sldMk cId="3162168170" sldId="330"/>
            <ac:picMk id="7" creationId="{EEF8BB8E-99DD-8E42-7401-EA0F52BF50EE}"/>
          </ac:picMkLst>
        </pc:picChg>
      </pc:sldChg>
      <pc:sldChg chg="delSp mod delAnim">
        <pc:chgData name="Logan Roach" userId="4afe1a523d18fb66" providerId="LiveId" clId="{B3218C75-56F4-46C2-B9BE-BE6FD899CB36}" dt="2024-06-16T13:54:25.295" v="15" actId="478"/>
        <pc:sldMkLst>
          <pc:docMk/>
          <pc:sldMk cId="579701212" sldId="331"/>
        </pc:sldMkLst>
        <pc:picChg chg="del">
          <ac:chgData name="Logan Roach" userId="4afe1a523d18fb66" providerId="LiveId" clId="{B3218C75-56F4-46C2-B9BE-BE6FD899CB36}" dt="2024-06-16T13:54:25.295" v="15" actId="478"/>
          <ac:picMkLst>
            <pc:docMk/>
            <pc:sldMk cId="579701212" sldId="331"/>
            <ac:picMk id="19" creationId="{8BE7AF08-CD91-DB05-80AA-A4C0F03BDB4F}"/>
          </ac:picMkLst>
        </pc:picChg>
      </pc:sldChg>
      <pc:sldChg chg="delSp mod delAnim">
        <pc:chgData name="Logan Roach" userId="4afe1a523d18fb66" providerId="LiveId" clId="{B3218C75-56F4-46C2-B9BE-BE6FD899CB36}" dt="2024-06-16T13:53:56.044" v="2" actId="478"/>
        <pc:sldMkLst>
          <pc:docMk/>
          <pc:sldMk cId="3389070327" sldId="332"/>
        </pc:sldMkLst>
        <pc:picChg chg="del">
          <ac:chgData name="Logan Roach" userId="4afe1a523d18fb66" providerId="LiveId" clId="{B3218C75-56F4-46C2-B9BE-BE6FD899CB36}" dt="2024-06-16T13:53:56.044" v="2" actId="478"/>
          <ac:picMkLst>
            <pc:docMk/>
            <pc:sldMk cId="3389070327" sldId="332"/>
            <ac:picMk id="137" creationId="{BD2E125C-3245-7F93-AFC7-D9E4B7BE7143}"/>
          </ac:picMkLst>
        </pc:picChg>
      </pc:sldChg>
    </pc:docChg>
  </pc:docChgLst>
  <pc:docChgLst>
    <pc:chgData name="Logan Roach" userId="4afe1a523d18fb66" providerId="LiveId" clId="{F412C4A5-C77B-441F-88AE-64735138CEEF}"/>
    <pc:docChg chg="custSel modSld">
      <pc:chgData name="Logan Roach" userId="4afe1a523d18fb66" providerId="LiveId" clId="{F412C4A5-C77B-441F-88AE-64735138CEEF}" dt="2024-06-16T13:50:55.707" v="345" actId="20577"/>
      <pc:docMkLst>
        <pc:docMk/>
      </pc:docMkLst>
      <pc:sldChg chg="addSp delSp modSp mod modTransition delAnim modAnim">
        <pc:chgData name="Logan Roach" userId="4afe1a523d18fb66" providerId="LiveId" clId="{F412C4A5-C77B-441F-88AE-64735138CEEF}" dt="2024-06-16T13:50:55.707" v="345" actId="20577"/>
        <pc:sldMkLst>
          <pc:docMk/>
          <pc:sldMk cId="3917636510" sldId="300"/>
        </pc:sldMkLst>
        <pc:spChg chg="mod">
          <ac:chgData name="Logan Roach" userId="4afe1a523d18fb66" providerId="LiveId" clId="{F412C4A5-C77B-441F-88AE-64735138CEEF}" dt="2024-06-16T13:50:55.707" v="345" actId="20577"/>
          <ac:spMkLst>
            <pc:docMk/>
            <pc:sldMk cId="3917636510" sldId="300"/>
            <ac:spMk id="4" creationId="{90D11815-972E-0E47-AF04-36848F7A26BE}"/>
          </ac:spMkLst>
        </pc:spChg>
        <pc:picChg chg="add del mod">
          <ac:chgData name="Logan Roach" userId="4afe1a523d18fb66" providerId="LiveId" clId="{F412C4A5-C77B-441F-88AE-64735138CEEF}" dt="2024-06-13T02:49:50.255" v="244" actId="21"/>
          <ac:picMkLst>
            <pc:docMk/>
            <pc:sldMk cId="3917636510" sldId="300"/>
            <ac:picMk id="7" creationId="{C947510E-0C44-F66D-E99C-324619737EFD}"/>
          </ac:picMkLst>
        </pc:picChg>
        <pc:picChg chg="add del mod">
          <ac:chgData name="Logan Roach" userId="4afe1a523d18fb66" providerId="LiveId" clId="{F412C4A5-C77B-441F-88AE-64735138CEEF}" dt="2024-06-13T02:51:15.068" v="247"/>
          <ac:picMkLst>
            <pc:docMk/>
            <pc:sldMk cId="3917636510" sldId="300"/>
            <ac:picMk id="14" creationId="{6F96E148-E72F-1D4F-E1A2-E1E5FE2AB41C}"/>
          </ac:picMkLst>
        </pc:picChg>
        <pc:picChg chg="add del mod">
          <ac:chgData name="Logan Roach" userId="4afe1a523d18fb66" providerId="LiveId" clId="{F412C4A5-C77B-441F-88AE-64735138CEEF}" dt="2024-06-13T02:51:17.097" v="249"/>
          <ac:picMkLst>
            <pc:docMk/>
            <pc:sldMk cId="3917636510" sldId="300"/>
            <ac:picMk id="15" creationId="{9F0383B8-4F2A-00CC-DFE2-0EDA0B8465D2}"/>
          </ac:picMkLst>
        </pc:picChg>
        <pc:picChg chg="add del mod ord">
          <ac:chgData name="Logan Roach" userId="4afe1a523d18fb66" providerId="LiveId" clId="{F412C4A5-C77B-441F-88AE-64735138CEEF}" dt="2024-06-13T02:51:43.658" v="250"/>
          <ac:picMkLst>
            <pc:docMk/>
            <pc:sldMk cId="3917636510" sldId="300"/>
            <ac:picMk id="18" creationId="{EEC9126B-C5FC-7967-79E2-08F44F15C22A}"/>
          </ac:picMkLst>
        </pc:picChg>
        <pc:picChg chg="add mod">
          <ac:chgData name="Logan Roach" userId="4afe1a523d18fb66" providerId="LiveId" clId="{F412C4A5-C77B-441F-88AE-64735138CEEF}" dt="2024-06-13T02:51:43.658" v="250"/>
          <ac:picMkLst>
            <pc:docMk/>
            <pc:sldMk cId="3917636510" sldId="300"/>
            <ac:picMk id="19" creationId="{1E0BEA6C-55F0-E384-AFA4-5FB80652871C}"/>
          </ac:picMkLst>
        </pc:picChg>
      </pc:sldChg>
      <pc:sldChg chg="addSp delSp modSp mod modTransition modAnim">
        <pc:chgData name="Logan Roach" userId="4afe1a523d18fb66" providerId="LiveId" clId="{F412C4A5-C77B-441F-88AE-64735138CEEF}" dt="2024-06-13T01:53:32.784" v="5"/>
        <pc:sldMkLst>
          <pc:docMk/>
          <pc:sldMk cId="1014403891" sldId="319"/>
        </pc:sldMkLst>
        <pc:picChg chg="del">
          <ac:chgData name="Logan Roach" userId="4afe1a523d18fb66" providerId="LiveId" clId="{F412C4A5-C77B-441F-88AE-64735138CEEF}" dt="2024-06-13T01:50:45.032" v="1"/>
          <ac:picMkLst>
            <pc:docMk/>
            <pc:sldMk cId="1014403891" sldId="319"/>
            <ac:picMk id="19" creationId="{34B07AE8-F9E5-3F82-5F0D-99BE8A0E0D93}"/>
          </ac:picMkLst>
        </pc:picChg>
        <pc:picChg chg="add del mod ord">
          <ac:chgData name="Logan Roach" userId="4afe1a523d18fb66" providerId="LiveId" clId="{F412C4A5-C77B-441F-88AE-64735138CEEF}" dt="2024-06-13T01:52:05.608" v="2"/>
          <ac:picMkLst>
            <pc:docMk/>
            <pc:sldMk cId="1014403891" sldId="319"/>
            <ac:picMk id="23" creationId="{1F7E5B75-BC8D-85E6-1DE9-EEC3C14AB875}"/>
          </ac:picMkLst>
        </pc:picChg>
        <pc:picChg chg="add del mod">
          <ac:chgData name="Logan Roach" userId="4afe1a523d18fb66" providerId="LiveId" clId="{F412C4A5-C77B-441F-88AE-64735138CEEF}" dt="2024-06-13T01:52:11.482" v="4"/>
          <ac:picMkLst>
            <pc:docMk/>
            <pc:sldMk cId="1014403891" sldId="319"/>
            <ac:picMk id="24" creationId="{A438CD7E-F932-595B-835D-B6EE1727E2EC}"/>
          </ac:picMkLst>
        </pc:picChg>
        <pc:picChg chg="add del mod ord">
          <ac:chgData name="Logan Roach" userId="4afe1a523d18fb66" providerId="LiveId" clId="{F412C4A5-C77B-441F-88AE-64735138CEEF}" dt="2024-06-13T01:53:32.784" v="5"/>
          <ac:picMkLst>
            <pc:docMk/>
            <pc:sldMk cId="1014403891" sldId="319"/>
            <ac:picMk id="27" creationId="{635511FE-BC8B-DB61-EA09-C45884C9D796}"/>
          </ac:picMkLst>
        </pc:picChg>
        <pc:picChg chg="add mod">
          <ac:chgData name="Logan Roach" userId="4afe1a523d18fb66" providerId="LiveId" clId="{F412C4A5-C77B-441F-88AE-64735138CEEF}" dt="2024-06-13T01:53:32.784" v="5"/>
          <ac:picMkLst>
            <pc:docMk/>
            <pc:sldMk cId="1014403891" sldId="319"/>
            <ac:picMk id="28" creationId="{28718E0F-13C1-E4B2-AE19-02AFB1144BB5}"/>
          </ac:picMkLst>
        </pc:picChg>
      </pc:sldChg>
      <pc:sldChg chg="addSp delSp modSp mod modTransition modAnim">
        <pc:chgData name="Logan Roach" userId="4afe1a523d18fb66" providerId="LiveId" clId="{F412C4A5-C77B-441F-88AE-64735138CEEF}" dt="2024-06-13T02:16:03.925" v="83"/>
        <pc:sldMkLst>
          <pc:docMk/>
          <pc:sldMk cId="814952667" sldId="320"/>
        </pc:sldMkLst>
        <pc:picChg chg="add del mod">
          <ac:chgData name="Logan Roach" userId="4afe1a523d18fb66" providerId="LiveId" clId="{F412C4A5-C77B-441F-88AE-64735138CEEF}" dt="2024-06-13T02:07:46.892" v="48"/>
          <ac:picMkLst>
            <pc:docMk/>
            <pc:sldMk cId="814952667" sldId="320"/>
            <ac:picMk id="16" creationId="{9F1C75AA-6987-B946-BE47-2F5A3BA8918E}"/>
          </ac:picMkLst>
        </pc:picChg>
        <pc:picChg chg="add del mod ord">
          <ac:chgData name="Logan Roach" userId="4afe1a523d18fb66" providerId="LiveId" clId="{F412C4A5-C77B-441F-88AE-64735138CEEF}" dt="2024-06-13T02:08:27.168" v="49"/>
          <ac:picMkLst>
            <pc:docMk/>
            <pc:sldMk cId="814952667" sldId="320"/>
            <ac:picMk id="19" creationId="{7D7CF3C8-E881-96B2-A04E-7965C12939EB}"/>
          </ac:picMkLst>
        </pc:picChg>
        <pc:picChg chg="add del mod">
          <ac:chgData name="Logan Roach" userId="4afe1a523d18fb66" providerId="LiveId" clId="{F412C4A5-C77B-441F-88AE-64735138CEEF}" dt="2024-06-13T02:08:28.676" v="51"/>
          <ac:picMkLst>
            <pc:docMk/>
            <pc:sldMk cId="814952667" sldId="320"/>
            <ac:picMk id="20" creationId="{23C349FE-4EE0-E92C-C350-11179DB267BB}"/>
          </ac:picMkLst>
        </pc:picChg>
        <pc:picChg chg="add del mod ord">
          <ac:chgData name="Logan Roach" userId="4afe1a523d18fb66" providerId="LiveId" clId="{F412C4A5-C77B-441F-88AE-64735138CEEF}" dt="2024-06-13T02:09:05.676" v="52"/>
          <ac:picMkLst>
            <pc:docMk/>
            <pc:sldMk cId="814952667" sldId="320"/>
            <ac:picMk id="23" creationId="{39EF3D70-172C-7BEB-28C1-3EDF353A28AB}"/>
          </ac:picMkLst>
        </pc:picChg>
        <pc:picChg chg="add del mod">
          <ac:chgData name="Logan Roach" userId="4afe1a523d18fb66" providerId="LiveId" clId="{F412C4A5-C77B-441F-88AE-64735138CEEF}" dt="2024-06-13T02:09:08.195" v="54"/>
          <ac:picMkLst>
            <pc:docMk/>
            <pc:sldMk cId="814952667" sldId="320"/>
            <ac:picMk id="24" creationId="{4CB50153-F845-597F-BDEA-CA7EDBBB941D}"/>
          </ac:picMkLst>
        </pc:picChg>
        <pc:picChg chg="add del mod ord">
          <ac:chgData name="Logan Roach" userId="4afe1a523d18fb66" providerId="LiveId" clId="{F412C4A5-C77B-441F-88AE-64735138CEEF}" dt="2024-06-13T02:09:14.006" v="55"/>
          <ac:picMkLst>
            <pc:docMk/>
            <pc:sldMk cId="814952667" sldId="320"/>
            <ac:picMk id="27" creationId="{D27F1559-053A-7298-6C36-F76D80C5473F}"/>
          </ac:picMkLst>
        </pc:picChg>
        <pc:picChg chg="add del mod">
          <ac:chgData name="Logan Roach" userId="4afe1a523d18fb66" providerId="LiveId" clId="{F412C4A5-C77B-441F-88AE-64735138CEEF}" dt="2024-06-13T02:09:15.663" v="57"/>
          <ac:picMkLst>
            <pc:docMk/>
            <pc:sldMk cId="814952667" sldId="320"/>
            <ac:picMk id="28" creationId="{91C6B5EA-525C-5A09-B39F-F8FFD95201EA}"/>
          </ac:picMkLst>
        </pc:picChg>
        <pc:picChg chg="add del mod ord">
          <ac:chgData name="Logan Roach" userId="4afe1a523d18fb66" providerId="LiveId" clId="{F412C4A5-C77B-441F-88AE-64735138CEEF}" dt="2024-06-13T02:09:25.573" v="58"/>
          <ac:picMkLst>
            <pc:docMk/>
            <pc:sldMk cId="814952667" sldId="320"/>
            <ac:picMk id="31" creationId="{878EAAEC-A2F3-3B85-4CA9-E818A425F31D}"/>
          </ac:picMkLst>
        </pc:picChg>
        <pc:picChg chg="add del mod">
          <ac:chgData name="Logan Roach" userId="4afe1a523d18fb66" providerId="LiveId" clId="{F412C4A5-C77B-441F-88AE-64735138CEEF}" dt="2024-06-13T02:09:27.591" v="60"/>
          <ac:picMkLst>
            <pc:docMk/>
            <pc:sldMk cId="814952667" sldId="320"/>
            <ac:picMk id="32" creationId="{B8BAFC21-E103-55DD-3FEE-8AAD9769D23D}"/>
          </ac:picMkLst>
        </pc:picChg>
        <pc:picChg chg="add del mod ord">
          <ac:chgData name="Logan Roach" userId="4afe1a523d18fb66" providerId="LiveId" clId="{F412C4A5-C77B-441F-88AE-64735138CEEF}" dt="2024-06-13T02:09:54.041" v="61"/>
          <ac:picMkLst>
            <pc:docMk/>
            <pc:sldMk cId="814952667" sldId="320"/>
            <ac:picMk id="35" creationId="{59B18281-0745-A562-2CFE-5D5C25940462}"/>
          </ac:picMkLst>
        </pc:picChg>
        <pc:picChg chg="add del mod">
          <ac:chgData name="Logan Roach" userId="4afe1a523d18fb66" providerId="LiveId" clId="{F412C4A5-C77B-441F-88AE-64735138CEEF}" dt="2024-06-13T02:09:55.626" v="63"/>
          <ac:picMkLst>
            <pc:docMk/>
            <pc:sldMk cId="814952667" sldId="320"/>
            <ac:picMk id="36" creationId="{BD298DC5-F82B-23DC-3DCF-B0B848D06072}"/>
          </ac:picMkLst>
        </pc:picChg>
        <pc:picChg chg="add del mod ord">
          <ac:chgData name="Logan Roach" userId="4afe1a523d18fb66" providerId="LiveId" clId="{F412C4A5-C77B-441F-88AE-64735138CEEF}" dt="2024-06-13T02:10:12.911" v="64"/>
          <ac:picMkLst>
            <pc:docMk/>
            <pc:sldMk cId="814952667" sldId="320"/>
            <ac:picMk id="39" creationId="{87C1454A-D341-07B6-EF16-F099E02663A6}"/>
          </ac:picMkLst>
        </pc:picChg>
        <pc:picChg chg="add del mod">
          <ac:chgData name="Logan Roach" userId="4afe1a523d18fb66" providerId="LiveId" clId="{F412C4A5-C77B-441F-88AE-64735138CEEF}" dt="2024-06-13T02:10:14.562" v="66"/>
          <ac:picMkLst>
            <pc:docMk/>
            <pc:sldMk cId="814952667" sldId="320"/>
            <ac:picMk id="40" creationId="{F4BF5E7A-94F0-823D-B113-C202DB1F7363}"/>
          </ac:picMkLst>
        </pc:picChg>
        <pc:picChg chg="add del mod ord">
          <ac:chgData name="Logan Roach" userId="4afe1a523d18fb66" providerId="LiveId" clId="{F412C4A5-C77B-441F-88AE-64735138CEEF}" dt="2024-06-13T02:11:03.137" v="67"/>
          <ac:picMkLst>
            <pc:docMk/>
            <pc:sldMk cId="814952667" sldId="320"/>
            <ac:picMk id="43" creationId="{3100DF98-6B21-30BB-73B9-81610B9FD045}"/>
          </ac:picMkLst>
        </pc:picChg>
        <pc:picChg chg="add del mod">
          <ac:chgData name="Logan Roach" userId="4afe1a523d18fb66" providerId="LiveId" clId="{F412C4A5-C77B-441F-88AE-64735138CEEF}" dt="2024-06-13T02:13:54.847" v="79"/>
          <ac:picMkLst>
            <pc:docMk/>
            <pc:sldMk cId="814952667" sldId="320"/>
            <ac:picMk id="44" creationId="{FAA070DB-FCF5-23ED-922F-2DEA00A6EEF8}"/>
          </ac:picMkLst>
        </pc:picChg>
        <pc:picChg chg="add del mod ord">
          <ac:chgData name="Logan Roach" userId="4afe1a523d18fb66" providerId="LiveId" clId="{F412C4A5-C77B-441F-88AE-64735138CEEF}" dt="2024-06-13T02:14:49.485" v="80"/>
          <ac:picMkLst>
            <pc:docMk/>
            <pc:sldMk cId="814952667" sldId="320"/>
            <ac:picMk id="48" creationId="{18959A62-84C1-14AD-AD70-C102BC531147}"/>
          </ac:picMkLst>
        </pc:picChg>
        <pc:picChg chg="add del mod">
          <ac:chgData name="Logan Roach" userId="4afe1a523d18fb66" providerId="LiveId" clId="{F412C4A5-C77B-441F-88AE-64735138CEEF}" dt="2024-06-13T02:14:50.821" v="82"/>
          <ac:picMkLst>
            <pc:docMk/>
            <pc:sldMk cId="814952667" sldId="320"/>
            <ac:picMk id="49" creationId="{27C33074-84DC-2C92-DD8B-B535BCE7202D}"/>
          </ac:picMkLst>
        </pc:picChg>
        <pc:picChg chg="add del mod ord">
          <ac:chgData name="Logan Roach" userId="4afe1a523d18fb66" providerId="LiveId" clId="{F412C4A5-C77B-441F-88AE-64735138CEEF}" dt="2024-06-13T02:16:03.925" v="83"/>
          <ac:picMkLst>
            <pc:docMk/>
            <pc:sldMk cId="814952667" sldId="320"/>
            <ac:picMk id="52" creationId="{2F68B50E-9AC7-E558-3B17-DEA00FADBBE2}"/>
          </ac:picMkLst>
        </pc:picChg>
        <pc:picChg chg="add mod">
          <ac:chgData name="Logan Roach" userId="4afe1a523d18fb66" providerId="LiveId" clId="{F412C4A5-C77B-441F-88AE-64735138CEEF}" dt="2024-06-13T02:16:03.925" v="83"/>
          <ac:picMkLst>
            <pc:docMk/>
            <pc:sldMk cId="814952667" sldId="320"/>
            <ac:picMk id="53" creationId="{C1560217-AD2F-5A5C-D6FC-9DB89D08DA0D}"/>
          </ac:picMkLst>
        </pc:picChg>
      </pc:sldChg>
      <pc:sldChg chg="addSp delSp modSp mod modTransition modAnim">
        <pc:chgData name="Logan Roach" userId="4afe1a523d18fb66" providerId="LiveId" clId="{F412C4A5-C77B-441F-88AE-64735138CEEF}" dt="2024-06-13T02:24:59.641" v="102"/>
        <pc:sldMkLst>
          <pc:docMk/>
          <pc:sldMk cId="336207135" sldId="321"/>
        </pc:sldMkLst>
        <pc:picChg chg="add del mod">
          <ac:chgData name="Logan Roach" userId="4afe1a523d18fb66" providerId="LiveId" clId="{F412C4A5-C77B-441F-88AE-64735138CEEF}" dt="2024-06-13T02:22:15.897" v="95"/>
          <ac:picMkLst>
            <pc:docMk/>
            <pc:sldMk cId="336207135" sldId="321"/>
            <ac:picMk id="8" creationId="{D5CB984F-174D-A5C6-CC6D-EE5C9400E803}"/>
          </ac:picMkLst>
        </pc:picChg>
        <pc:picChg chg="add del mod ord">
          <ac:chgData name="Logan Roach" userId="4afe1a523d18fb66" providerId="LiveId" clId="{F412C4A5-C77B-441F-88AE-64735138CEEF}" dt="2024-06-13T02:23:25.424" v="96"/>
          <ac:picMkLst>
            <pc:docMk/>
            <pc:sldMk cId="336207135" sldId="321"/>
            <ac:picMk id="11" creationId="{135E5939-D4CC-AD85-5CC0-A0616EA37E5F}"/>
          </ac:picMkLst>
        </pc:picChg>
        <pc:picChg chg="add del mod">
          <ac:chgData name="Logan Roach" userId="4afe1a523d18fb66" providerId="LiveId" clId="{F412C4A5-C77B-441F-88AE-64735138CEEF}" dt="2024-06-13T02:23:27.208" v="98"/>
          <ac:picMkLst>
            <pc:docMk/>
            <pc:sldMk cId="336207135" sldId="321"/>
            <ac:picMk id="12" creationId="{C24BF355-BA4C-1AB7-1642-90CFC3A2519F}"/>
          </ac:picMkLst>
        </pc:picChg>
        <pc:picChg chg="add del mod ord">
          <ac:chgData name="Logan Roach" userId="4afe1a523d18fb66" providerId="LiveId" clId="{F412C4A5-C77B-441F-88AE-64735138CEEF}" dt="2024-06-13T02:23:38.518" v="99"/>
          <ac:picMkLst>
            <pc:docMk/>
            <pc:sldMk cId="336207135" sldId="321"/>
            <ac:picMk id="15" creationId="{D8A9B390-E3F8-D0E4-7D40-D5BA447D9E69}"/>
          </ac:picMkLst>
        </pc:picChg>
        <pc:picChg chg="add del mod">
          <ac:chgData name="Logan Roach" userId="4afe1a523d18fb66" providerId="LiveId" clId="{F412C4A5-C77B-441F-88AE-64735138CEEF}" dt="2024-06-13T02:23:40.460" v="101"/>
          <ac:picMkLst>
            <pc:docMk/>
            <pc:sldMk cId="336207135" sldId="321"/>
            <ac:picMk id="16" creationId="{3E6FBB7C-3870-A4CD-FA64-6F9C11A95942}"/>
          </ac:picMkLst>
        </pc:picChg>
        <pc:picChg chg="add del mod ord">
          <ac:chgData name="Logan Roach" userId="4afe1a523d18fb66" providerId="LiveId" clId="{F412C4A5-C77B-441F-88AE-64735138CEEF}" dt="2024-06-13T02:24:59.641" v="102"/>
          <ac:picMkLst>
            <pc:docMk/>
            <pc:sldMk cId="336207135" sldId="321"/>
            <ac:picMk id="19" creationId="{C788A127-9F0B-0D8E-C10F-3F64E2CC8A95}"/>
          </ac:picMkLst>
        </pc:picChg>
        <pc:picChg chg="add mod">
          <ac:chgData name="Logan Roach" userId="4afe1a523d18fb66" providerId="LiveId" clId="{F412C4A5-C77B-441F-88AE-64735138CEEF}" dt="2024-06-13T02:24:59.641" v="102"/>
          <ac:picMkLst>
            <pc:docMk/>
            <pc:sldMk cId="336207135" sldId="321"/>
            <ac:picMk id="20" creationId="{59A60FBE-90AE-671A-F1B7-247F9BE3B6C1}"/>
          </ac:picMkLst>
        </pc:picChg>
      </pc:sldChg>
      <pc:sldChg chg="addSp delSp modSp mod modTransition modAnim">
        <pc:chgData name="Logan Roach" userId="4afe1a523d18fb66" providerId="LiveId" clId="{F412C4A5-C77B-441F-88AE-64735138CEEF}" dt="2024-06-13T02:32:11.653" v="110"/>
        <pc:sldMkLst>
          <pc:docMk/>
          <pc:sldMk cId="1205521177" sldId="322"/>
        </pc:sldMkLst>
        <pc:picChg chg="add del mod">
          <ac:chgData name="Logan Roach" userId="4afe1a523d18fb66" providerId="LiveId" clId="{F412C4A5-C77B-441F-88AE-64735138CEEF}" dt="2024-06-13T02:30:56.984" v="109"/>
          <ac:picMkLst>
            <pc:docMk/>
            <pc:sldMk cId="1205521177" sldId="322"/>
            <ac:picMk id="9" creationId="{DEBFE3DD-0763-A618-A8C4-B96FBFA505E8}"/>
          </ac:picMkLst>
        </pc:picChg>
        <pc:picChg chg="add del mod ord">
          <ac:chgData name="Logan Roach" userId="4afe1a523d18fb66" providerId="LiveId" clId="{F412C4A5-C77B-441F-88AE-64735138CEEF}" dt="2024-06-13T02:32:11.653" v="110"/>
          <ac:picMkLst>
            <pc:docMk/>
            <pc:sldMk cId="1205521177" sldId="322"/>
            <ac:picMk id="12" creationId="{0157DDD0-C768-33D6-9425-1B8A948B6780}"/>
          </ac:picMkLst>
        </pc:picChg>
        <pc:picChg chg="add mod">
          <ac:chgData name="Logan Roach" userId="4afe1a523d18fb66" providerId="LiveId" clId="{F412C4A5-C77B-441F-88AE-64735138CEEF}" dt="2024-06-13T02:32:11.653" v="110"/>
          <ac:picMkLst>
            <pc:docMk/>
            <pc:sldMk cId="1205521177" sldId="322"/>
            <ac:picMk id="13" creationId="{F7CE2BB7-1177-4572-B728-D0210B1DB587}"/>
          </ac:picMkLst>
        </pc:picChg>
      </pc:sldChg>
      <pc:sldChg chg="addSp modSp">
        <pc:chgData name="Logan Roach" userId="4afe1a523d18fb66" providerId="LiveId" clId="{F412C4A5-C77B-441F-88AE-64735138CEEF}" dt="2024-06-13T02:35:06.335" v="115"/>
        <pc:sldMkLst>
          <pc:docMk/>
          <pc:sldMk cId="2316141199" sldId="323"/>
        </pc:sldMkLst>
        <pc:picChg chg="add mod">
          <ac:chgData name="Logan Roach" userId="4afe1a523d18fb66" providerId="LiveId" clId="{F412C4A5-C77B-441F-88AE-64735138CEEF}" dt="2024-06-13T02:35:06.335" v="115"/>
          <ac:picMkLst>
            <pc:docMk/>
            <pc:sldMk cId="2316141199" sldId="323"/>
            <ac:picMk id="7" creationId="{DA63253E-1778-ADE1-705F-DA372A6974AE}"/>
          </ac:picMkLst>
        </pc:picChg>
      </pc:sldChg>
      <pc:sldChg chg="addSp delSp modSp mod modTransition modAnim">
        <pc:chgData name="Logan Roach" userId="4afe1a523d18fb66" providerId="LiveId" clId="{F412C4A5-C77B-441F-88AE-64735138CEEF}" dt="2024-06-13T02:40:35.281" v="132"/>
        <pc:sldMkLst>
          <pc:docMk/>
          <pc:sldMk cId="1577802218" sldId="324"/>
        </pc:sldMkLst>
        <pc:picChg chg="add del mod">
          <ac:chgData name="Logan Roach" userId="4afe1a523d18fb66" providerId="LiveId" clId="{F412C4A5-C77B-441F-88AE-64735138CEEF}" dt="2024-06-13T02:36:10.365" v="119"/>
          <ac:picMkLst>
            <pc:docMk/>
            <pc:sldMk cId="1577802218" sldId="324"/>
            <ac:picMk id="9" creationId="{C18154A5-D98A-09C2-7BE2-2BFF9B90BACB}"/>
          </ac:picMkLst>
        </pc:picChg>
        <pc:picChg chg="add del mod ord">
          <ac:chgData name="Logan Roach" userId="4afe1a523d18fb66" providerId="LiveId" clId="{F412C4A5-C77B-441F-88AE-64735138CEEF}" dt="2024-06-13T02:36:32.260" v="120"/>
          <ac:picMkLst>
            <pc:docMk/>
            <pc:sldMk cId="1577802218" sldId="324"/>
            <ac:picMk id="12" creationId="{DD1822D0-B48E-3E39-12AB-298B2AF9FA99}"/>
          </ac:picMkLst>
        </pc:picChg>
        <pc:picChg chg="add del mod">
          <ac:chgData name="Logan Roach" userId="4afe1a523d18fb66" providerId="LiveId" clId="{F412C4A5-C77B-441F-88AE-64735138CEEF}" dt="2024-06-13T02:36:33.692" v="122"/>
          <ac:picMkLst>
            <pc:docMk/>
            <pc:sldMk cId="1577802218" sldId="324"/>
            <ac:picMk id="13" creationId="{95632E96-C78E-E118-DE9B-4AD54B6331B9}"/>
          </ac:picMkLst>
        </pc:picChg>
        <pc:picChg chg="add del mod ord">
          <ac:chgData name="Logan Roach" userId="4afe1a523d18fb66" providerId="LiveId" clId="{F412C4A5-C77B-441F-88AE-64735138CEEF}" dt="2024-06-13T02:36:42.754" v="123"/>
          <ac:picMkLst>
            <pc:docMk/>
            <pc:sldMk cId="1577802218" sldId="324"/>
            <ac:picMk id="16" creationId="{D0023F63-D8C8-EFFF-52F3-5AB94794DA9F}"/>
          </ac:picMkLst>
        </pc:picChg>
        <pc:picChg chg="add del mod">
          <ac:chgData name="Logan Roach" userId="4afe1a523d18fb66" providerId="LiveId" clId="{F412C4A5-C77B-441F-88AE-64735138CEEF}" dt="2024-06-13T02:36:46.730" v="125"/>
          <ac:picMkLst>
            <pc:docMk/>
            <pc:sldMk cId="1577802218" sldId="324"/>
            <ac:picMk id="17" creationId="{64E41A7E-1D03-F1C1-A4F2-B68221A846D1}"/>
          </ac:picMkLst>
        </pc:picChg>
        <pc:picChg chg="add del mod ord">
          <ac:chgData name="Logan Roach" userId="4afe1a523d18fb66" providerId="LiveId" clId="{F412C4A5-C77B-441F-88AE-64735138CEEF}" dt="2024-06-13T02:37:23.069" v="126"/>
          <ac:picMkLst>
            <pc:docMk/>
            <pc:sldMk cId="1577802218" sldId="324"/>
            <ac:picMk id="20" creationId="{3DEAA0F5-0162-F68E-A903-CF6BF69EC2C9}"/>
          </ac:picMkLst>
        </pc:picChg>
        <pc:picChg chg="add del mod">
          <ac:chgData name="Logan Roach" userId="4afe1a523d18fb66" providerId="LiveId" clId="{F412C4A5-C77B-441F-88AE-64735138CEEF}" dt="2024-06-13T02:37:24.948" v="128"/>
          <ac:picMkLst>
            <pc:docMk/>
            <pc:sldMk cId="1577802218" sldId="324"/>
            <ac:picMk id="21" creationId="{7FD873AE-42AB-B783-4E4B-26D88144A896}"/>
          </ac:picMkLst>
        </pc:picChg>
        <pc:picChg chg="add del mod ord">
          <ac:chgData name="Logan Roach" userId="4afe1a523d18fb66" providerId="LiveId" clId="{F412C4A5-C77B-441F-88AE-64735138CEEF}" dt="2024-06-13T02:38:49.711" v="129"/>
          <ac:picMkLst>
            <pc:docMk/>
            <pc:sldMk cId="1577802218" sldId="324"/>
            <ac:picMk id="24" creationId="{92D4DA42-5EA6-83F8-0160-935A2338B124}"/>
          </ac:picMkLst>
        </pc:picChg>
        <pc:picChg chg="add del mod">
          <ac:chgData name="Logan Roach" userId="4afe1a523d18fb66" providerId="LiveId" clId="{F412C4A5-C77B-441F-88AE-64735138CEEF}" dt="2024-06-13T02:39:10.850" v="131"/>
          <ac:picMkLst>
            <pc:docMk/>
            <pc:sldMk cId="1577802218" sldId="324"/>
            <ac:picMk id="25" creationId="{66FB0BF7-523E-32B6-C90A-56FE2904520D}"/>
          </ac:picMkLst>
        </pc:picChg>
        <pc:picChg chg="add del mod ord">
          <ac:chgData name="Logan Roach" userId="4afe1a523d18fb66" providerId="LiveId" clId="{F412C4A5-C77B-441F-88AE-64735138CEEF}" dt="2024-06-13T02:40:35.281" v="132"/>
          <ac:picMkLst>
            <pc:docMk/>
            <pc:sldMk cId="1577802218" sldId="324"/>
            <ac:picMk id="31" creationId="{CDD88F40-E34A-57B4-1848-B0740AA2C20F}"/>
          </ac:picMkLst>
        </pc:picChg>
        <pc:picChg chg="add mod">
          <ac:chgData name="Logan Roach" userId="4afe1a523d18fb66" providerId="LiveId" clId="{F412C4A5-C77B-441F-88AE-64735138CEEF}" dt="2024-06-13T02:40:35.281" v="132"/>
          <ac:picMkLst>
            <pc:docMk/>
            <pc:sldMk cId="1577802218" sldId="324"/>
            <ac:picMk id="32" creationId="{E780EF5A-4988-42ED-22B9-1CEE3CBB40C0}"/>
          </ac:picMkLst>
        </pc:picChg>
      </pc:sldChg>
      <pc:sldChg chg="addSp delSp modSp mod modTransition modAnim modNotesTx">
        <pc:chgData name="Logan Roach" userId="4afe1a523d18fb66" providerId="LiveId" clId="{F412C4A5-C77B-441F-88AE-64735138CEEF}" dt="2024-06-13T02:49:08.442" v="243"/>
        <pc:sldMkLst>
          <pc:docMk/>
          <pc:sldMk cId="2564312717" sldId="325"/>
        </pc:sldMkLst>
        <pc:picChg chg="add del mod">
          <ac:chgData name="Logan Roach" userId="4afe1a523d18fb66" providerId="LiveId" clId="{F412C4A5-C77B-441F-88AE-64735138CEEF}" dt="2024-06-13T02:43:30.310" v="142"/>
          <ac:picMkLst>
            <pc:docMk/>
            <pc:sldMk cId="2564312717" sldId="325"/>
            <ac:picMk id="10" creationId="{8E6D881D-E254-1A5E-A47A-3A3C700B7D56}"/>
          </ac:picMkLst>
        </pc:picChg>
        <pc:picChg chg="add del mod ord">
          <ac:chgData name="Logan Roach" userId="4afe1a523d18fb66" providerId="LiveId" clId="{F412C4A5-C77B-441F-88AE-64735138CEEF}" dt="2024-06-13T02:44:24.086" v="143"/>
          <ac:picMkLst>
            <pc:docMk/>
            <pc:sldMk cId="2564312717" sldId="325"/>
            <ac:picMk id="13" creationId="{9F6B70A5-D0E5-5BDA-F7AD-617C5F81248F}"/>
          </ac:picMkLst>
        </pc:picChg>
        <pc:picChg chg="add del mod">
          <ac:chgData name="Logan Roach" userId="4afe1a523d18fb66" providerId="LiveId" clId="{F412C4A5-C77B-441F-88AE-64735138CEEF}" dt="2024-06-13T02:44:26.073" v="145"/>
          <ac:picMkLst>
            <pc:docMk/>
            <pc:sldMk cId="2564312717" sldId="325"/>
            <ac:picMk id="14" creationId="{7A0E8979-E291-6FB7-C3B8-2377FB4B1E52}"/>
          </ac:picMkLst>
        </pc:picChg>
        <pc:picChg chg="add del mod ord">
          <ac:chgData name="Logan Roach" userId="4afe1a523d18fb66" providerId="LiveId" clId="{F412C4A5-C77B-441F-88AE-64735138CEEF}" dt="2024-06-13T02:45:26.480" v="146"/>
          <ac:picMkLst>
            <pc:docMk/>
            <pc:sldMk cId="2564312717" sldId="325"/>
            <ac:picMk id="17" creationId="{A0BEE1AA-E464-468A-7DAF-D56F2D1DC913}"/>
          </ac:picMkLst>
        </pc:picChg>
        <pc:picChg chg="add del mod">
          <ac:chgData name="Logan Roach" userId="4afe1a523d18fb66" providerId="LiveId" clId="{F412C4A5-C77B-441F-88AE-64735138CEEF}" dt="2024-06-13T02:46:32.611" v="227"/>
          <ac:picMkLst>
            <pc:docMk/>
            <pc:sldMk cId="2564312717" sldId="325"/>
            <ac:picMk id="18" creationId="{F9B5386F-E871-80F6-4001-D5B6F263AE31}"/>
          </ac:picMkLst>
        </pc:picChg>
        <pc:picChg chg="add del mod ord">
          <ac:chgData name="Logan Roach" userId="4afe1a523d18fb66" providerId="LiveId" clId="{F412C4A5-C77B-441F-88AE-64735138CEEF}" dt="2024-06-13T02:46:49.192" v="228"/>
          <ac:picMkLst>
            <pc:docMk/>
            <pc:sldMk cId="2564312717" sldId="325"/>
            <ac:picMk id="22" creationId="{E4A38391-48FA-F107-8CB9-57F8F849FD1F}"/>
          </ac:picMkLst>
        </pc:picChg>
        <pc:picChg chg="add del mod">
          <ac:chgData name="Logan Roach" userId="4afe1a523d18fb66" providerId="LiveId" clId="{F412C4A5-C77B-441F-88AE-64735138CEEF}" dt="2024-06-13T02:46:50.497" v="230"/>
          <ac:picMkLst>
            <pc:docMk/>
            <pc:sldMk cId="2564312717" sldId="325"/>
            <ac:picMk id="23" creationId="{B990C890-BE79-BA79-B769-E78D7DA7E08C}"/>
          </ac:picMkLst>
        </pc:picChg>
        <pc:picChg chg="add del mod ord">
          <ac:chgData name="Logan Roach" userId="4afe1a523d18fb66" providerId="LiveId" clId="{F412C4A5-C77B-441F-88AE-64735138CEEF}" dt="2024-06-13T02:47:17.741" v="231"/>
          <ac:picMkLst>
            <pc:docMk/>
            <pc:sldMk cId="2564312717" sldId="325"/>
            <ac:picMk id="26" creationId="{4E388F10-49D2-FC8C-1C02-B017ACB79129}"/>
          </ac:picMkLst>
        </pc:picChg>
        <pc:picChg chg="add del mod">
          <ac:chgData name="Logan Roach" userId="4afe1a523d18fb66" providerId="LiveId" clId="{F412C4A5-C77B-441F-88AE-64735138CEEF}" dt="2024-06-13T02:47:19.107" v="233"/>
          <ac:picMkLst>
            <pc:docMk/>
            <pc:sldMk cId="2564312717" sldId="325"/>
            <ac:picMk id="27" creationId="{7D930D6F-E14A-050B-142D-F0616C05B58A}"/>
          </ac:picMkLst>
        </pc:picChg>
        <pc:picChg chg="add del mod ord">
          <ac:chgData name="Logan Roach" userId="4afe1a523d18fb66" providerId="LiveId" clId="{F412C4A5-C77B-441F-88AE-64735138CEEF}" dt="2024-06-13T02:47:41.845" v="234"/>
          <ac:picMkLst>
            <pc:docMk/>
            <pc:sldMk cId="2564312717" sldId="325"/>
            <ac:picMk id="30" creationId="{BBABA45D-2EFF-5A71-B4E9-7C59666B5DC0}"/>
          </ac:picMkLst>
        </pc:picChg>
        <pc:picChg chg="add del mod">
          <ac:chgData name="Logan Roach" userId="4afe1a523d18fb66" providerId="LiveId" clId="{F412C4A5-C77B-441F-88AE-64735138CEEF}" dt="2024-06-13T02:47:43.824" v="236"/>
          <ac:picMkLst>
            <pc:docMk/>
            <pc:sldMk cId="2564312717" sldId="325"/>
            <ac:picMk id="31" creationId="{EA1ACD8E-6DE3-F5AE-B960-BA11ACA36147}"/>
          </ac:picMkLst>
        </pc:picChg>
        <pc:picChg chg="add del mod ord">
          <ac:chgData name="Logan Roach" userId="4afe1a523d18fb66" providerId="LiveId" clId="{F412C4A5-C77B-441F-88AE-64735138CEEF}" dt="2024-06-13T02:47:49.042" v="237"/>
          <ac:picMkLst>
            <pc:docMk/>
            <pc:sldMk cId="2564312717" sldId="325"/>
            <ac:picMk id="34" creationId="{386A141A-4020-080B-A554-D1C138808577}"/>
          </ac:picMkLst>
        </pc:picChg>
        <pc:picChg chg="add del mod">
          <ac:chgData name="Logan Roach" userId="4afe1a523d18fb66" providerId="LiveId" clId="{F412C4A5-C77B-441F-88AE-64735138CEEF}" dt="2024-06-13T02:47:50.229" v="239"/>
          <ac:picMkLst>
            <pc:docMk/>
            <pc:sldMk cId="2564312717" sldId="325"/>
            <ac:picMk id="35" creationId="{1CD8D55C-04ED-FBB8-C189-B7EEEAB57CF5}"/>
          </ac:picMkLst>
        </pc:picChg>
        <pc:picChg chg="add del mod ord">
          <ac:chgData name="Logan Roach" userId="4afe1a523d18fb66" providerId="LiveId" clId="{F412C4A5-C77B-441F-88AE-64735138CEEF}" dt="2024-06-13T02:47:58.355" v="240"/>
          <ac:picMkLst>
            <pc:docMk/>
            <pc:sldMk cId="2564312717" sldId="325"/>
            <ac:picMk id="38" creationId="{529CD282-DCB8-AC96-EAEF-FBD13EE6394F}"/>
          </ac:picMkLst>
        </pc:picChg>
        <pc:picChg chg="add del mod">
          <ac:chgData name="Logan Roach" userId="4afe1a523d18fb66" providerId="LiveId" clId="{F412C4A5-C77B-441F-88AE-64735138CEEF}" dt="2024-06-13T02:48:00.018" v="242"/>
          <ac:picMkLst>
            <pc:docMk/>
            <pc:sldMk cId="2564312717" sldId="325"/>
            <ac:picMk id="39" creationId="{FFCAD0F2-C155-CDBB-D8E7-D16805AAC8B9}"/>
          </ac:picMkLst>
        </pc:picChg>
        <pc:picChg chg="add del mod ord">
          <ac:chgData name="Logan Roach" userId="4afe1a523d18fb66" providerId="LiveId" clId="{F412C4A5-C77B-441F-88AE-64735138CEEF}" dt="2024-06-13T02:49:08.442" v="243"/>
          <ac:picMkLst>
            <pc:docMk/>
            <pc:sldMk cId="2564312717" sldId="325"/>
            <ac:picMk id="42" creationId="{4BB8F7F6-4676-224E-D547-CE6C5B779D7B}"/>
          </ac:picMkLst>
        </pc:picChg>
        <pc:picChg chg="add mod">
          <ac:chgData name="Logan Roach" userId="4afe1a523d18fb66" providerId="LiveId" clId="{F412C4A5-C77B-441F-88AE-64735138CEEF}" dt="2024-06-13T02:49:08.442" v="243"/>
          <ac:picMkLst>
            <pc:docMk/>
            <pc:sldMk cId="2564312717" sldId="325"/>
            <ac:picMk id="43" creationId="{3C1B99E6-C0FF-A522-2E6F-0B5C79EB2894}"/>
          </ac:picMkLst>
        </pc:picChg>
      </pc:sldChg>
      <pc:sldChg chg="addSp delSp modSp mod modTransition modAnim">
        <pc:chgData name="Logan Roach" userId="4afe1a523d18fb66" providerId="LiveId" clId="{F412C4A5-C77B-441F-88AE-64735138CEEF}" dt="2024-06-13T02:06:49.367" v="45"/>
        <pc:sldMkLst>
          <pc:docMk/>
          <pc:sldMk cId="853576140" sldId="326"/>
        </pc:sldMkLst>
        <pc:picChg chg="add del mod">
          <ac:chgData name="Logan Roach" userId="4afe1a523d18fb66" providerId="LiveId" clId="{F412C4A5-C77B-441F-88AE-64735138CEEF}" dt="2024-06-13T01:53:49.996" v="8"/>
          <ac:picMkLst>
            <pc:docMk/>
            <pc:sldMk cId="853576140" sldId="326"/>
            <ac:picMk id="9" creationId="{F19B0D11-8F5C-58BC-9A0B-65686D2C29D7}"/>
          </ac:picMkLst>
        </pc:picChg>
        <pc:picChg chg="add del mod ord">
          <ac:chgData name="Logan Roach" userId="4afe1a523d18fb66" providerId="LiveId" clId="{F412C4A5-C77B-441F-88AE-64735138CEEF}" dt="2024-06-13T01:53:53.868" v="9"/>
          <ac:picMkLst>
            <pc:docMk/>
            <pc:sldMk cId="853576140" sldId="326"/>
            <ac:picMk id="12" creationId="{8246573E-AE81-090D-1A28-632151D7259D}"/>
          </ac:picMkLst>
        </pc:picChg>
        <pc:picChg chg="add del mod">
          <ac:chgData name="Logan Roach" userId="4afe1a523d18fb66" providerId="LiveId" clId="{F412C4A5-C77B-441F-88AE-64735138CEEF}" dt="2024-06-13T01:53:55.982" v="11"/>
          <ac:picMkLst>
            <pc:docMk/>
            <pc:sldMk cId="853576140" sldId="326"/>
            <ac:picMk id="13" creationId="{A77BAD53-3620-12B6-67E3-5D45C157F95B}"/>
          </ac:picMkLst>
        </pc:picChg>
        <pc:picChg chg="add del mod ord">
          <ac:chgData name="Logan Roach" userId="4afe1a523d18fb66" providerId="LiveId" clId="{F412C4A5-C77B-441F-88AE-64735138CEEF}" dt="2024-06-13T01:54:21.764" v="12"/>
          <ac:picMkLst>
            <pc:docMk/>
            <pc:sldMk cId="853576140" sldId="326"/>
            <ac:picMk id="16" creationId="{691815D4-FD10-1CAE-69D8-AE77FC2435D7}"/>
          </ac:picMkLst>
        </pc:picChg>
        <pc:picChg chg="add del mod">
          <ac:chgData name="Logan Roach" userId="4afe1a523d18fb66" providerId="LiveId" clId="{F412C4A5-C77B-441F-88AE-64735138CEEF}" dt="2024-06-13T01:54:23.358" v="14"/>
          <ac:picMkLst>
            <pc:docMk/>
            <pc:sldMk cId="853576140" sldId="326"/>
            <ac:picMk id="17" creationId="{EF664833-6ACC-C929-03EB-B2B4B5C8AE7F}"/>
          </ac:picMkLst>
        </pc:picChg>
        <pc:picChg chg="add del mod ord">
          <ac:chgData name="Logan Roach" userId="4afe1a523d18fb66" providerId="LiveId" clId="{F412C4A5-C77B-441F-88AE-64735138CEEF}" dt="2024-06-13T01:55:05.545" v="15"/>
          <ac:picMkLst>
            <pc:docMk/>
            <pc:sldMk cId="853576140" sldId="326"/>
            <ac:picMk id="20" creationId="{3ABA0F93-0FF5-45FE-9ED4-FCF229595F30}"/>
          </ac:picMkLst>
        </pc:picChg>
        <pc:picChg chg="add del mod">
          <ac:chgData name="Logan Roach" userId="4afe1a523d18fb66" providerId="LiveId" clId="{F412C4A5-C77B-441F-88AE-64735138CEEF}" dt="2024-06-13T01:55:06.998" v="17"/>
          <ac:picMkLst>
            <pc:docMk/>
            <pc:sldMk cId="853576140" sldId="326"/>
            <ac:picMk id="21" creationId="{ADE3CB8F-C173-1481-2AB2-43DF53F6EE32}"/>
          </ac:picMkLst>
        </pc:picChg>
        <pc:picChg chg="add del mod ord">
          <ac:chgData name="Logan Roach" userId="4afe1a523d18fb66" providerId="LiveId" clId="{F412C4A5-C77B-441F-88AE-64735138CEEF}" dt="2024-06-13T01:55:25.387" v="18"/>
          <ac:picMkLst>
            <pc:docMk/>
            <pc:sldMk cId="853576140" sldId="326"/>
            <ac:picMk id="24" creationId="{CD7DA0A5-C94B-D957-DE32-14E95B6B11BC}"/>
          </ac:picMkLst>
        </pc:picChg>
        <pc:picChg chg="add del mod">
          <ac:chgData name="Logan Roach" userId="4afe1a523d18fb66" providerId="LiveId" clId="{F412C4A5-C77B-441F-88AE-64735138CEEF}" dt="2024-06-13T01:55:26.623" v="20"/>
          <ac:picMkLst>
            <pc:docMk/>
            <pc:sldMk cId="853576140" sldId="326"/>
            <ac:picMk id="25" creationId="{F842A015-13A3-2976-3431-4AA561EB395E}"/>
          </ac:picMkLst>
        </pc:picChg>
        <pc:picChg chg="add del mod ord">
          <ac:chgData name="Logan Roach" userId="4afe1a523d18fb66" providerId="LiveId" clId="{F412C4A5-C77B-441F-88AE-64735138CEEF}" dt="2024-06-13T01:55:36.307" v="21"/>
          <ac:picMkLst>
            <pc:docMk/>
            <pc:sldMk cId="853576140" sldId="326"/>
            <ac:picMk id="28" creationId="{76C8A2B2-D3CC-CC66-107C-54DC2CF965EF}"/>
          </ac:picMkLst>
        </pc:picChg>
        <pc:picChg chg="add del mod">
          <ac:chgData name="Logan Roach" userId="4afe1a523d18fb66" providerId="LiveId" clId="{F412C4A5-C77B-441F-88AE-64735138CEEF}" dt="2024-06-13T01:55:37.463" v="23"/>
          <ac:picMkLst>
            <pc:docMk/>
            <pc:sldMk cId="853576140" sldId="326"/>
            <ac:picMk id="29" creationId="{F7373FE0-0B29-1901-F9AC-FE40E9F84436}"/>
          </ac:picMkLst>
        </pc:picChg>
        <pc:picChg chg="add del mod ord">
          <ac:chgData name="Logan Roach" userId="4afe1a523d18fb66" providerId="LiveId" clId="{F412C4A5-C77B-441F-88AE-64735138CEEF}" dt="2024-06-13T01:57:04.188" v="24"/>
          <ac:picMkLst>
            <pc:docMk/>
            <pc:sldMk cId="853576140" sldId="326"/>
            <ac:picMk id="32" creationId="{388EB306-F097-5018-7121-1E129EB5696A}"/>
          </ac:picMkLst>
        </pc:picChg>
        <pc:picChg chg="add del mod">
          <ac:chgData name="Logan Roach" userId="4afe1a523d18fb66" providerId="LiveId" clId="{F412C4A5-C77B-441F-88AE-64735138CEEF}" dt="2024-06-13T01:57:06.042" v="26"/>
          <ac:picMkLst>
            <pc:docMk/>
            <pc:sldMk cId="853576140" sldId="326"/>
            <ac:picMk id="33" creationId="{BB08E33D-C4D3-6399-9A48-E4D88F10E427}"/>
          </ac:picMkLst>
        </pc:picChg>
        <pc:picChg chg="add del mod ord">
          <ac:chgData name="Logan Roach" userId="4afe1a523d18fb66" providerId="LiveId" clId="{F412C4A5-C77B-441F-88AE-64735138CEEF}" dt="2024-06-13T01:58:28.924" v="27"/>
          <ac:picMkLst>
            <pc:docMk/>
            <pc:sldMk cId="853576140" sldId="326"/>
            <ac:picMk id="36" creationId="{D0576BB9-7E76-26A0-E956-B70FE7FEB926}"/>
          </ac:picMkLst>
        </pc:picChg>
        <pc:picChg chg="add del mod">
          <ac:chgData name="Logan Roach" userId="4afe1a523d18fb66" providerId="LiveId" clId="{F412C4A5-C77B-441F-88AE-64735138CEEF}" dt="2024-06-13T01:58:30.122" v="29"/>
          <ac:picMkLst>
            <pc:docMk/>
            <pc:sldMk cId="853576140" sldId="326"/>
            <ac:picMk id="37" creationId="{29E7A833-CB38-FA49-2128-3BD431EC406C}"/>
          </ac:picMkLst>
        </pc:picChg>
        <pc:picChg chg="add del mod ord">
          <ac:chgData name="Logan Roach" userId="4afe1a523d18fb66" providerId="LiveId" clId="{F412C4A5-C77B-441F-88AE-64735138CEEF}" dt="2024-06-13T01:58:39.926" v="30"/>
          <ac:picMkLst>
            <pc:docMk/>
            <pc:sldMk cId="853576140" sldId="326"/>
            <ac:picMk id="40" creationId="{87BF210F-5CE3-16E1-7C1C-0A9AAE53E4B5}"/>
          </ac:picMkLst>
        </pc:picChg>
        <pc:picChg chg="add del mod">
          <ac:chgData name="Logan Roach" userId="4afe1a523d18fb66" providerId="LiveId" clId="{F412C4A5-C77B-441F-88AE-64735138CEEF}" dt="2024-06-13T01:58:41.586" v="32"/>
          <ac:picMkLst>
            <pc:docMk/>
            <pc:sldMk cId="853576140" sldId="326"/>
            <ac:picMk id="41" creationId="{1E35B0B6-E396-4287-B62C-FD6A0B59FB9C}"/>
          </ac:picMkLst>
        </pc:picChg>
        <pc:picChg chg="add del mod ord">
          <ac:chgData name="Logan Roach" userId="4afe1a523d18fb66" providerId="LiveId" clId="{F412C4A5-C77B-441F-88AE-64735138CEEF}" dt="2024-06-13T02:00:12.050" v="33"/>
          <ac:picMkLst>
            <pc:docMk/>
            <pc:sldMk cId="853576140" sldId="326"/>
            <ac:picMk id="44" creationId="{A67DFF1E-C70A-A0D0-2CE4-F1C36307ABB1}"/>
          </ac:picMkLst>
        </pc:picChg>
        <pc:picChg chg="add del mod">
          <ac:chgData name="Logan Roach" userId="4afe1a523d18fb66" providerId="LiveId" clId="{F412C4A5-C77B-441F-88AE-64735138CEEF}" dt="2024-06-13T02:00:16.783" v="35"/>
          <ac:picMkLst>
            <pc:docMk/>
            <pc:sldMk cId="853576140" sldId="326"/>
            <ac:picMk id="45" creationId="{8FCFC5F9-1FD2-F842-EFFD-A16E39955369}"/>
          </ac:picMkLst>
        </pc:picChg>
        <pc:picChg chg="add del mod ord">
          <ac:chgData name="Logan Roach" userId="4afe1a523d18fb66" providerId="LiveId" clId="{F412C4A5-C77B-441F-88AE-64735138CEEF}" dt="2024-06-13T02:00:33.852" v="36"/>
          <ac:picMkLst>
            <pc:docMk/>
            <pc:sldMk cId="853576140" sldId="326"/>
            <ac:picMk id="48" creationId="{3A433BFD-25CD-BCB7-1E84-A5B2EC0766FB}"/>
          </ac:picMkLst>
        </pc:picChg>
        <pc:picChg chg="add del mod">
          <ac:chgData name="Logan Roach" userId="4afe1a523d18fb66" providerId="LiveId" clId="{F412C4A5-C77B-441F-88AE-64735138CEEF}" dt="2024-06-13T02:00:35.509" v="38"/>
          <ac:picMkLst>
            <pc:docMk/>
            <pc:sldMk cId="853576140" sldId="326"/>
            <ac:picMk id="49" creationId="{921275B0-51AE-D840-C520-0DF248F990A0}"/>
          </ac:picMkLst>
        </pc:picChg>
        <pc:picChg chg="add del mod ord">
          <ac:chgData name="Logan Roach" userId="4afe1a523d18fb66" providerId="LiveId" clId="{F412C4A5-C77B-441F-88AE-64735138CEEF}" dt="2024-06-13T02:02:17.903" v="39"/>
          <ac:picMkLst>
            <pc:docMk/>
            <pc:sldMk cId="853576140" sldId="326"/>
            <ac:picMk id="52" creationId="{86327BBC-D540-3E74-708B-4B2CBCE5D444}"/>
          </ac:picMkLst>
        </pc:picChg>
        <pc:picChg chg="add del mod">
          <ac:chgData name="Logan Roach" userId="4afe1a523d18fb66" providerId="LiveId" clId="{F412C4A5-C77B-441F-88AE-64735138CEEF}" dt="2024-06-13T02:02:19.727" v="41"/>
          <ac:picMkLst>
            <pc:docMk/>
            <pc:sldMk cId="853576140" sldId="326"/>
            <ac:picMk id="53" creationId="{8E283DF5-972A-3A1D-D0FB-1D3C807E68A2}"/>
          </ac:picMkLst>
        </pc:picChg>
        <pc:picChg chg="add del mod ord">
          <ac:chgData name="Logan Roach" userId="4afe1a523d18fb66" providerId="LiveId" clId="{F412C4A5-C77B-441F-88AE-64735138CEEF}" dt="2024-06-13T02:04:36.484" v="42"/>
          <ac:picMkLst>
            <pc:docMk/>
            <pc:sldMk cId="853576140" sldId="326"/>
            <ac:picMk id="56" creationId="{75B4A1C1-FBB8-FD46-A18F-960891C07438}"/>
          </ac:picMkLst>
        </pc:picChg>
        <pc:picChg chg="add del mod">
          <ac:chgData name="Logan Roach" userId="4afe1a523d18fb66" providerId="LiveId" clId="{F412C4A5-C77B-441F-88AE-64735138CEEF}" dt="2024-06-13T02:04:47.034" v="44"/>
          <ac:picMkLst>
            <pc:docMk/>
            <pc:sldMk cId="853576140" sldId="326"/>
            <ac:picMk id="57" creationId="{E78FADD5-51DB-2B53-48F2-126F0D261E2A}"/>
          </ac:picMkLst>
        </pc:picChg>
        <pc:picChg chg="add del mod ord">
          <ac:chgData name="Logan Roach" userId="4afe1a523d18fb66" providerId="LiveId" clId="{F412C4A5-C77B-441F-88AE-64735138CEEF}" dt="2024-06-13T02:06:49.367" v="45"/>
          <ac:picMkLst>
            <pc:docMk/>
            <pc:sldMk cId="853576140" sldId="326"/>
            <ac:picMk id="61" creationId="{506769FA-A484-9D19-3F20-2C987BE11B2B}"/>
          </ac:picMkLst>
        </pc:picChg>
        <pc:picChg chg="add mod">
          <ac:chgData name="Logan Roach" userId="4afe1a523d18fb66" providerId="LiveId" clId="{F412C4A5-C77B-441F-88AE-64735138CEEF}" dt="2024-06-13T02:06:49.367" v="45"/>
          <ac:picMkLst>
            <pc:docMk/>
            <pc:sldMk cId="853576140" sldId="326"/>
            <ac:picMk id="62" creationId="{ADD43FC7-C3E1-4987-561B-93FFFB1E8B09}"/>
          </ac:picMkLst>
        </pc:picChg>
      </pc:sldChg>
      <pc:sldChg chg="addSp delSp modSp mod modTransition modAnim">
        <pc:chgData name="Logan Roach" userId="4afe1a523d18fb66" providerId="LiveId" clId="{F412C4A5-C77B-441F-88AE-64735138CEEF}" dt="2024-06-13T02:21:51.464" v="92"/>
        <pc:sldMkLst>
          <pc:docMk/>
          <pc:sldMk cId="948059603" sldId="327"/>
        </pc:sldMkLst>
        <pc:picChg chg="add del mod">
          <ac:chgData name="Logan Roach" userId="4afe1a523d18fb66" providerId="LiveId" clId="{F412C4A5-C77B-441F-88AE-64735138CEEF}" dt="2024-06-13T02:11:22.925" v="70"/>
          <ac:picMkLst>
            <pc:docMk/>
            <pc:sldMk cId="948059603" sldId="327"/>
            <ac:picMk id="7" creationId="{B40028AF-377F-8A87-920B-72F53949428F}"/>
          </ac:picMkLst>
        </pc:picChg>
        <pc:picChg chg="add del mod ord">
          <ac:chgData name="Logan Roach" userId="4afe1a523d18fb66" providerId="LiveId" clId="{F412C4A5-C77B-441F-88AE-64735138CEEF}" dt="2024-06-13T02:11:54.031" v="71"/>
          <ac:picMkLst>
            <pc:docMk/>
            <pc:sldMk cId="948059603" sldId="327"/>
            <ac:picMk id="10" creationId="{AE8BA784-C2DD-6944-0D96-EA4F3642E00E}"/>
          </ac:picMkLst>
        </pc:picChg>
        <pc:picChg chg="add del mod">
          <ac:chgData name="Logan Roach" userId="4afe1a523d18fb66" providerId="LiveId" clId="{F412C4A5-C77B-441F-88AE-64735138CEEF}" dt="2024-06-13T02:11:57.928" v="73"/>
          <ac:picMkLst>
            <pc:docMk/>
            <pc:sldMk cId="948059603" sldId="327"/>
            <ac:picMk id="11" creationId="{A97A8E87-0CFC-A4D2-E8AD-3D29EFEEBE2F}"/>
          </ac:picMkLst>
        </pc:picChg>
        <pc:picChg chg="add del mod ord">
          <ac:chgData name="Logan Roach" userId="4afe1a523d18fb66" providerId="LiveId" clId="{F412C4A5-C77B-441F-88AE-64735138CEEF}" dt="2024-06-13T02:13:16.601" v="74"/>
          <ac:picMkLst>
            <pc:docMk/>
            <pc:sldMk cId="948059603" sldId="327"/>
            <ac:picMk id="14" creationId="{8F026F48-0810-EF8B-6E37-9CD63390BD8F}"/>
          </ac:picMkLst>
        </pc:picChg>
        <pc:picChg chg="add del mod">
          <ac:chgData name="Logan Roach" userId="4afe1a523d18fb66" providerId="LiveId" clId="{F412C4A5-C77B-441F-88AE-64735138CEEF}" dt="2024-06-13T02:13:23.779" v="76"/>
          <ac:picMkLst>
            <pc:docMk/>
            <pc:sldMk cId="948059603" sldId="327"/>
            <ac:picMk id="15" creationId="{95284F92-E917-D940-3129-08E1AA18E0C5}"/>
          </ac:picMkLst>
        </pc:picChg>
        <pc:picChg chg="add del mod ord">
          <ac:chgData name="Logan Roach" userId="4afe1a523d18fb66" providerId="LiveId" clId="{F412C4A5-C77B-441F-88AE-64735138CEEF}" dt="2024-06-13T02:13:46.796" v="77"/>
          <ac:picMkLst>
            <pc:docMk/>
            <pc:sldMk cId="948059603" sldId="327"/>
            <ac:picMk id="18" creationId="{BF15663A-DD43-AAA0-0268-46C8787A9E46}"/>
          </ac:picMkLst>
        </pc:picChg>
        <pc:picChg chg="add del mod">
          <ac:chgData name="Logan Roach" userId="4afe1a523d18fb66" providerId="LiveId" clId="{F412C4A5-C77B-441F-88AE-64735138CEEF}" dt="2024-06-13T02:16:10.016" v="85"/>
          <ac:picMkLst>
            <pc:docMk/>
            <pc:sldMk cId="948059603" sldId="327"/>
            <ac:picMk id="19" creationId="{319D614B-3860-1318-891A-EAB6B335AD5B}"/>
          </ac:picMkLst>
        </pc:picChg>
        <pc:picChg chg="add del mod ord">
          <ac:chgData name="Logan Roach" userId="4afe1a523d18fb66" providerId="LiveId" clId="{F412C4A5-C77B-441F-88AE-64735138CEEF}" dt="2024-06-13T02:17:43.372" v="86"/>
          <ac:picMkLst>
            <pc:docMk/>
            <pc:sldMk cId="948059603" sldId="327"/>
            <ac:picMk id="23" creationId="{A2457D30-9694-5676-CAA0-219E0676EC1B}"/>
          </ac:picMkLst>
        </pc:picChg>
        <pc:picChg chg="add del mod">
          <ac:chgData name="Logan Roach" userId="4afe1a523d18fb66" providerId="LiveId" clId="{F412C4A5-C77B-441F-88AE-64735138CEEF}" dt="2024-06-13T02:17:44.841" v="88"/>
          <ac:picMkLst>
            <pc:docMk/>
            <pc:sldMk cId="948059603" sldId="327"/>
            <ac:picMk id="24" creationId="{64EFFBDB-FDBF-8A54-B8C5-5D3174510E7B}"/>
          </ac:picMkLst>
        </pc:picChg>
        <pc:picChg chg="add del mod ord">
          <ac:chgData name="Logan Roach" userId="4afe1a523d18fb66" providerId="LiveId" clId="{F412C4A5-C77B-441F-88AE-64735138CEEF}" dt="2024-06-13T02:19:21.473" v="89"/>
          <ac:picMkLst>
            <pc:docMk/>
            <pc:sldMk cId="948059603" sldId="327"/>
            <ac:picMk id="27" creationId="{636453AB-46F1-DC72-9492-9D66D6715F1D}"/>
          </ac:picMkLst>
        </pc:picChg>
        <pc:picChg chg="add del mod">
          <ac:chgData name="Logan Roach" userId="4afe1a523d18fb66" providerId="LiveId" clId="{F412C4A5-C77B-441F-88AE-64735138CEEF}" dt="2024-06-13T02:19:23.441" v="91"/>
          <ac:picMkLst>
            <pc:docMk/>
            <pc:sldMk cId="948059603" sldId="327"/>
            <ac:picMk id="28" creationId="{7F962BBC-9DA5-FC8A-9A15-3AE32D44D818}"/>
          </ac:picMkLst>
        </pc:picChg>
        <pc:picChg chg="add del mod ord">
          <ac:chgData name="Logan Roach" userId="4afe1a523d18fb66" providerId="LiveId" clId="{F412C4A5-C77B-441F-88AE-64735138CEEF}" dt="2024-06-13T02:21:51.464" v="92"/>
          <ac:picMkLst>
            <pc:docMk/>
            <pc:sldMk cId="948059603" sldId="327"/>
            <ac:picMk id="31" creationId="{7476F14E-E82F-264D-5DB7-BFA6869F03BB}"/>
          </ac:picMkLst>
        </pc:picChg>
        <pc:picChg chg="add mod">
          <ac:chgData name="Logan Roach" userId="4afe1a523d18fb66" providerId="LiveId" clId="{F412C4A5-C77B-441F-88AE-64735138CEEF}" dt="2024-06-13T02:21:51.464" v="92"/>
          <ac:picMkLst>
            <pc:docMk/>
            <pc:sldMk cId="948059603" sldId="327"/>
            <ac:picMk id="32" creationId="{D017A96F-51B4-A5C9-669B-1CA85E7EDBE1}"/>
          </ac:picMkLst>
        </pc:picChg>
      </pc:sldChg>
      <pc:sldChg chg="addSp delSp modSp mod modTransition modAnim">
        <pc:chgData name="Logan Roach" userId="4afe1a523d18fb66" providerId="LiveId" clId="{F412C4A5-C77B-441F-88AE-64735138CEEF}" dt="2024-06-13T02:29:40.657" v="106"/>
        <pc:sldMkLst>
          <pc:docMk/>
          <pc:sldMk cId="3751851120" sldId="328"/>
        </pc:sldMkLst>
        <pc:picChg chg="add del mod">
          <ac:chgData name="Logan Roach" userId="4afe1a523d18fb66" providerId="LiveId" clId="{F412C4A5-C77B-441F-88AE-64735138CEEF}" dt="2024-06-13T02:27:30.077" v="105"/>
          <ac:picMkLst>
            <pc:docMk/>
            <pc:sldMk cId="3751851120" sldId="328"/>
            <ac:picMk id="9" creationId="{04326532-8D67-C522-2CC9-E35DF3A95D3E}"/>
          </ac:picMkLst>
        </pc:picChg>
        <pc:picChg chg="add del mod ord">
          <ac:chgData name="Logan Roach" userId="4afe1a523d18fb66" providerId="LiveId" clId="{F412C4A5-C77B-441F-88AE-64735138CEEF}" dt="2024-06-13T02:29:40.657" v="106"/>
          <ac:picMkLst>
            <pc:docMk/>
            <pc:sldMk cId="3751851120" sldId="328"/>
            <ac:picMk id="12" creationId="{C175F84B-6EF2-5CD0-5849-76F8A14CBBD7}"/>
          </ac:picMkLst>
        </pc:picChg>
        <pc:picChg chg="add mod">
          <ac:chgData name="Logan Roach" userId="4afe1a523d18fb66" providerId="LiveId" clId="{F412C4A5-C77B-441F-88AE-64735138CEEF}" dt="2024-06-13T02:29:40.657" v="106"/>
          <ac:picMkLst>
            <pc:docMk/>
            <pc:sldMk cId="3751851120" sldId="328"/>
            <ac:picMk id="13" creationId="{DEF3A25F-DAF1-2969-3E36-B267ACDDE9AC}"/>
          </ac:picMkLst>
        </pc:picChg>
      </pc:sldChg>
      <pc:sldChg chg="addSp delSp modSp mod modTransition modAnim">
        <pc:chgData name="Logan Roach" userId="4afe1a523d18fb66" providerId="LiveId" clId="{F412C4A5-C77B-441F-88AE-64735138CEEF}" dt="2024-06-13T02:33:31.008" v="114"/>
        <pc:sldMkLst>
          <pc:docMk/>
          <pc:sldMk cId="3988408580" sldId="329"/>
        </pc:sldMkLst>
        <pc:picChg chg="add del mod">
          <ac:chgData name="Logan Roach" userId="4afe1a523d18fb66" providerId="LiveId" clId="{F412C4A5-C77B-441F-88AE-64735138CEEF}" dt="2024-06-13T02:32:32.299" v="113"/>
          <ac:picMkLst>
            <pc:docMk/>
            <pc:sldMk cId="3988408580" sldId="329"/>
            <ac:picMk id="8" creationId="{482B6518-1AA5-E773-DA98-12D7A370F609}"/>
          </ac:picMkLst>
        </pc:picChg>
        <pc:picChg chg="add del mod ord">
          <ac:chgData name="Logan Roach" userId="4afe1a523d18fb66" providerId="LiveId" clId="{F412C4A5-C77B-441F-88AE-64735138CEEF}" dt="2024-06-13T02:33:31.008" v="114"/>
          <ac:picMkLst>
            <pc:docMk/>
            <pc:sldMk cId="3988408580" sldId="329"/>
            <ac:picMk id="11" creationId="{E92416BD-EB20-3728-A4D5-0C71DB818162}"/>
          </ac:picMkLst>
        </pc:picChg>
        <pc:picChg chg="add mod">
          <ac:chgData name="Logan Roach" userId="4afe1a523d18fb66" providerId="LiveId" clId="{F412C4A5-C77B-441F-88AE-64735138CEEF}" dt="2024-06-13T02:33:31.008" v="114"/>
          <ac:picMkLst>
            <pc:docMk/>
            <pc:sldMk cId="3988408580" sldId="329"/>
            <ac:picMk id="12" creationId="{D7AE4184-8874-B671-5829-B00B73D3182C}"/>
          </ac:picMkLst>
        </pc:picChg>
      </pc:sldChg>
      <pc:sldChg chg="addSp modSp">
        <pc:chgData name="Logan Roach" userId="4afe1a523d18fb66" providerId="LiveId" clId="{F412C4A5-C77B-441F-88AE-64735138CEEF}" dt="2024-06-13T02:35:56.448" v="116"/>
        <pc:sldMkLst>
          <pc:docMk/>
          <pc:sldMk cId="3162168170" sldId="330"/>
        </pc:sldMkLst>
        <pc:picChg chg="add mod">
          <ac:chgData name="Logan Roach" userId="4afe1a523d18fb66" providerId="LiveId" clId="{F412C4A5-C77B-441F-88AE-64735138CEEF}" dt="2024-06-13T02:35:56.448" v="116"/>
          <ac:picMkLst>
            <pc:docMk/>
            <pc:sldMk cId="3162168170" sldId="330"/>
            <ac:picMk id="7" creationId="{EEF8BB8E-99DD-8E42-7401-EA0F52BF50EE}"/>
          </ac:picMkLst>
        </pc:picChg>
      </pc:sldChg>
      <pc:sldChg chg="addSp delSp modSp mod modTransition modAnim">
        <pc:chgData name="Logan Roach" userId="4afe1a523d18fb66" providerId="LiveId" clId="{F412C4A5-C77B-441F-88AE-64735138CEEF}" dt="2024-06-13T02:43:16.203" v="139"/>
        <pc:sldMkLst>
          <pc:docMk/>
          <pc:sldMk cId="579701212" sldId="331"/>
        </pc:sldMkLst>
        <pc:picChg chg="add del mod">
          <ac:chgData name="Logan Roach" userId="4afe1a523d18fb66" providerId="LiveId" clId="{F412C4A5-C77B-441F-88AE-64735138CEEF}" dt="2024-06-13T02:41:20.480" v="135"/>
          <ac:picMkLst>
            <pc:docMk/>
            <pc:sldMk cId="579701212" sldId="331"/>
            <ac:picMk id="11" creationId="{DD175333-6215-BC12-0D09-5B9E6E36B67C}"/>
          </ac:picMkLst>
        </pc:picChg>
        <pc:picChg chg="add del mod ord">
          <ac:chgData name="Logan Roach" userId="4afe1a523d18fb66" providerId="LiveId" clId="{F412C4A5-C77B-441F-88AE-64735138CEEF}" dt="2024-06-13T02:41:49.364" v="136"/>
          <ac:picMkLst>
            <pc:docMk/>
            <pc:sldMk cId="579701212" sldId="331"/>
            <ac:picMk id="14" creationId="{83A030ED-CAF4-A74C-2D06-6000A735B6B7}"/>
          </ac:picMkLst>
        </pc:picChg>
        <pc:picChg chg="add del mod">
          <ac:chgData name="Logan Roach" userId="4afe1a523d18fb66" providerId="LiveId" clId="{F412C4A5-C77B-441F-88AE-64735138CEEF}" dt="2024-06-13T02:41:51.029" v="138"/>
          <ac:picMkLst>
            <pc:docMk/>
            <pc:sldMk cId="579701212" sldId="331"/>
            <ac:picMk id="15" creationId="{6E8C5CD1-26B3-A935-E4F3-51C338F4A9C2}"/>
          </ac:picMkLst>
        </pc:picChg>
        <pc:picChg chg="add del mod ord">
          <ac:chgData name="Logan Roach" userId="4afe1a523d18fb66" providerId="LiveId" clId="{F412C4A5-C77B-441F-88AE-64735138CEEF}" dt="2024-06-13T02:43:16.203" v="139"/>
          <ac:picMkLst>
            <pc:docMk/>
            <pc:sldMk cId="579701212" sldId="331"/>
            <ac:picMk id="18" creationId="{3139529E-96BD-FF3B-09BE-E9744228D951}"/>
          </ac:picMkLst>
        </pc:picChg>
        <pc:picChg chg="add mod">
          <ac:chgData name="Logan Roach" userId="4afe1a523d18fb66" providerId="LiveId" clId="{F412C4A5-C77B-441F-88AE-64735138CEEF}" dt="2024-06-13T02:43:16.203" v="139"/>
          <ac:picMkLst>
            <pc:docMk/>
            <pc:sldMk cId="579701212" sldId="331"/>
            <ac:picMk id="19" creationId="{8BE7AF08-CD91-DB05-80AA-A4C0F03BDB4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6/16/2024</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6/16/2024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a:t>
            </a:fld>
            <a:endParaRPr lang="en-US"/>
          </a:p>
        </p:txBody>
      </p:sp>
    </p:spTree>
    <p:extLst>
      <p:ext uri="{BB962C8B-B14F-4D97-AF65-F5344CB8AC3E}">
        <p14:creationId xmlns:p14="http://schemas.microsoft.com/office/powerpoint/2010/main" val="1160563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project highlights the use of Deep Learning techniques to predict financial markets while comparing them to more traditional machine learning models. The data was acquired in real time using Python and yahoo finance’s API where the past 10,000 days trading was collected along with other features of interest. These other features include the date, the opening price, the closing price, the high and low prices for that date, the adjusted close price and the trading volume for that day. All data collected is publicly available, and all ethical considerations were observed. (No insider information was used in the analysis otherwise the models would have performed a lot better.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deep learning models used in the analysis include a simple neural network to be used along with the random forest model as a baseline to compare with the Recurrent Neural Networks used in the analysis. The simple neural network was constructed with just 16 dense layers and a </a:t>
            </a:r>
            <a:r>
              <a:rPr lang="en-US" dirty="0" err="1"/>
              <a:t>Relu</a:t>
            </a:r>
            <a:r>
              <a:rPr lang="en-US" dirty="0"/>
              <a:t> activation function. The two Recurrent Neural Networks used were a </a:t>
            </a:r>
            <a:r>
              <a:rPr lang="en-US" sz="1200" dirty="0">
                <a:effectLst/>
                <a:latin typeface="Aptos" panose="020B0004020202020204" pitchFamily="34" charset="0"/>
                <a:ea typeface="Aptos" panose="020B0004020202020204" pitchFamily="34" charset="0"/>
                <a:cs typeface="Times New Roman" panose="02020603050405020304" pitchFamily="18" charset="0"/>
              </a:rPr>
              <a:t>Long Short-Term Memory (LSTM) model and a Gated Recurrent Unit (GRU) model.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endParaRPr lang="en-US" dirty="0"/>
          </a:p>
          <a:p>
            <a:r>
              <a:rPr lang="en-US" dirty="0"/>
              <a:t>The traditional </a:t>
            </a:r>
          </a:p>
          <a:p>
            <a:endParaRPr lang="en-US" dirty="0"/>
          </a:p>
          <a:p>
            <a:r>
              <a:rPr lang="en-US" dirty="0"/>
              <a:t>Used Python for the analysis in this project</a:t>
            </a:r>
          </a:p>
          <a:p>
            <a:endParaRPr lang="en-US" dirty="0"/>
          </a:p>
          <a:p>
            <a:pPr marL="0" marR="0">
              <a:lnSpc>
                <a:spcPct val="115000"/>
              </a:lnSpc>
              <a:spcBef>
                <a:spcPts val="400"/>
              </a:spcBef>
              <a:spcAft>
                <a:spcPts val="200"/>
              </a:spcAft>
            </a:pPr>
            <a: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Deep Learning: Recursive Neural Networks In Financial Markets</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Apis to Collect Financial Data (Top Performers across Industries)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Used Yahoo Finance API to gather select data from Yahoo Finance Database</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Use RNN’s to Predict Stock Performance </a:t>
            </a:r>
          </a:p>
          <a:p>
            <a:pPr marL="742950" marR="0" lvl="1" indent="-285750">
              <a:lnSpc>
                <a:spcPct val="115000"/>
              </a:lnSpc>
              <a:spcBef>
                <a:spcPts val="0"/>
              </a:spcBef>
              <a:spcAft>
                <a:spcPts val="0"/>
              </a:spcAft>
              <a:buFont typeface="Courier New" panose="02070309020205020404" pitchFamily="49" charset="0"/>
              <a:buChar char="o"/>
            </a:pP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Tensorflow</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Keras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to build Simple Neural Network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Relu</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and Dense Layers), GRU, LSTM Neural Networks</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Model Evaluation and Implementation </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Compare Train set, Test set and Validation set </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Modifying hyperparameters to improve the learning ability of the Neural Network</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Evaluated Models using Mean Absolute Error </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Used the top performing Model to build a Price Predictor against </a:t>
            </a:r>
          </a:p>
          <a:p>
            <a:pPr marL="342900" marR="0" lvl="0" indent="-342900">
              <a:lnSpc>
                <a:spcPct val="115000"/>
              </a:lnSpc>
              <a:spcBef>
                <a:spcPts val="0"/>
              </a:spcBef>
              <a:spcAft>
                <a:spcPts val="80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Comparing Models: GRU vs LSTM vs Random Forest Classifier </a:t>
            </a:r>
          </a:p>
          <a:p>
            <a:r>
              <a:rPr lang="en-US" sz="1200" dirty="0">
                <a:effectLst/>
                <a:latin typeface="Aptos" panose="020B0004020202020204" pitchFamily="34" charset="0"/>
                <a:ea typeface="Aptos" panose="020B0004020202020204" pitchFamily="34" charset="0"/>
                <a:cs typeface="Times New Roman" panose="02020603050405020304" pitchFamily="18" charset="0"/>
              </a:rPr>
              <a:t>Compare classical Machine Learning Techniques to the different Neural Network Models using the MAE of each model.</a:t>
            </a:r>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11</a:t>
            </a:fld>
            <a:endParaRPr lang="en-US"/>
          </a:p>
        </p:txBody>
      </p:sp>
    </p:spTree>
    <p:extLst>
      <p:ext uri="{BB962C8B-B14F-4D97-AF65-F5344CB8AC3E}">
        <p14:creationId xmlns:p14="http://schemas.microsoft.com/office/powerpoint/2010/main" val="3685352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The Random forest model’s performance was measured using accuracy and the deep learning models were measured using </a:t>
            </a:r>
            <a:r>
              <a:rPr lang="en-US" sz="4000" dirty="0"/>
              <a:t>Mean Absolute Error (MAE) or how far way the prediction value is from the true value. In this case this was a difference in dollar amounts between the predicted and true value of the stock price. </a:t>
            </a:r>
          </a:p>
          <a:p>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While the LSTM and GRU models outperformed the traditional and simpler model, they are not suitable to be used as stock predictors, this can be seen with the deviations between predicted and actual observations over time in the visualization in the bottom right. This is due to the complex and dynamic nature of financial markets where a combination of external factors influences the stock price.</a:t>
            </a:r>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12</a:t>
            </a:fld>
            <a:endParaRPr lang="en-US"/>
          </a:p>
        </p:txBody>
      </p:sp>
    </p:spTree>
    <p:extLst>
      <p:ext uri="{BB962C8B-B14F-4D97-AF65-F5344CB8AC3E}">
        <p14:creationId xmlns:p14="http://schemas.microsoft.com/office/powerpoint/2010/main" val="2199272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lvl="0" indent="0" algn="l" rtl="0">
              <a:spcBef>
                <a:spcPts val="0"/>
              </a:spcBef>
              <a:spcAft>
                <a:spcPts val="0"/>
              </a:spcAft>
              <a:buSzPts val="1800"/>
              <a:buNone/>
            </a:pPr>
            <a:r>
              <a:rPr lang="en-US" dirty="0"/>
              <a:t>This next project involves the use of Natural Language Processing Techniques to train a Naïve Bayes Classifier Model to classify sentiment of movies reviews</a:t>
            </a:r>
          </a:p>
          <a:p>
            <a:pPr marL="114300" lvl="0" indent="0" algn="l" rtl="0">
              <a:spcBef>
                <a:spcPts val="0"/>
              </a:spcBef>
              <a:spcAft>
                <a:spcPts val="0"/>
              </a:spcAft>
              <a:buSzPts val="1800"/>
              <a:buNone/>
            </a:pPr>
            <a:r>
              <a:rPr lang="en-US" dirty="0"/>
              <a:t>The data was found on Stanford’s AI lab site and was available for free use and research purposes. All reviewer sensitive information was removed, and the data was available in the form of text corpuses organized by sentiment (either positive or negative sentiment).</a:t>
            </a:r>
          </a:p>
          <a:p>
            <a:pPr marL="114300" lvl="0" indent="0" algn="l" rtl="0">
              <a:spcBef>
                <a:spcPts val="0"/>
              </a:spcBef>
              <a:spcAft>
                <a:spcPts val="0"/>
              </a:spcAft>
              <a:buSzPts val="1800"/>
              <a:buNone/>
            </a:pPr>
            <a:r>
              <a:rPr lang="en-US" dirty="0"/>
              <a:t>Python and the Natural Language Processing Toolkit were used in the analysis of the project. The Naïve Bayes Classifier included a 5-fold cross validation, and the classifier was applied in 36 iterative experiments where different feature sets were used to find the top performing classifier.</a:t>
            </a:r>
          </a:p>
          <a:p>
            <a:pPr marL="114300" lvl="0" indent="0" algn="l" rtl="0">
              <a:spcBef>
                <a:spcPts val="0"/>
              </a:spcBef>
              <a:spcAft>
                <a:spcPts val="0"/>
              </a:spcAft>
              <a:buSzPts val="1800"/>
              <a:buNone/>
            </a:pPr>
            <a:r>
              <a:rPr lang="en-US" dirty="0"/>
              <a:t>The different feature sets used include a bag of words feature set, a parts of speech features set created using the bag of words set, a text statistics set such as number of negated words and capitalized letters, a bigrams feature set, a predefined Valence Aware Dictionary and Sentiment Reasoner or VADER feature set, and lastly a </a:t>
            </a:r>
            <a:r>
              <a:rPr lang="en-US" dirty="0">
                <a:effectLst/>
              </a:rPr>
              <a:t>Term Frequency-Inverse Document Frequency or </a:t>
            </a:r>
            <a:r>
              <a:rPr lang="en-US" dirty="0"/>
              <a:t>TF-IDF feature set. </a:t>
            </a:r>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r>
              <a:rPr lang="en-US" dirty="0"/>
              <a:t>Used Python for this analysis in the project</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Naive Bayes Classifier</a:t>
            </a:r>
          </a:p>
          <a:p>
            <a:pPr marL="457200" lvl="0" indent="-342900" algn="l" rtl="0">
              <a:spcBef>
                <a:spcPts val="0"/>
              </a:spcBef>
              <a:spcAft>
                <a:spcPts val="0"/>
              </a:spcAft>
              <a:buSzPts val="1800"/>
              <a:buChar char="●"/>
            </a:pPr>
            <a:r>
              <a:rPr lang="en-US" dirty="0"/>
              <a:t>5 Fold Cross Validation</a:t>
            </a:r>
          </a:p>
          <a:p>
            <a:pPr marL="457200" lvl="0" indent="-342900" algn="l" rtl="0">
              <a:spcBef>
                <a:spcPts val="0"/>
              </a:spcBef>
              <a:spcAft>
                <a:spcPts val="0"/>
              </a:spcAft>
              <a:buSzPts val="1800"/>
              <a:buChar char="●"/>
            </a:pPr>
            <a:r>
              <a:rPr lang="en-US" dirty="0"/>
              <a:t>12 Experiments</a:t>
            </a:r>
          </a:p>
          <a:p>
            <a:pPr marL="457200" lvl="0" indent="-342900" algn="l" rtl="0">
              <a:spcBef>
                <a:spcPts val="0"/>
              </a:spcBef>
              <a:spcAft>
                <a:spcPts val="0"/>
              </a:spcAft>
              <a:buSzPts val="1800"/>
              <a:buChar char="●"/>
            </a:pPr>
            <a:r>
              <a:rPr lang="en-US" dirty="0"/>
              <a:t>36 Trained Classifiers</a:t>
            </a:r>
          </a:p>
          <a:p>
            <a:pPr marL="457200" lvl="0" indent="-342900" algn="l" rtl="0">
              <a:spcBef>
                <a:spcPts val="0"/>
              </a:spcBef>
              <a:spcAft>
                <a:spcPts val="0"/>
              </a:spcAft>
              <a:buSzPts val="1800"/>
              <a:buChar char="●"/>
            </a:pPr>
            <a:r>
              <a:rPr lang="en-US" dirty="0"/>
              <a:t>Over 5 hours to run</a:t>
            </a:r>
          </a:p>
          <a:p>
            <a:endParaRPr lang="en-US" dirty="0"/>
          </a:p>
          <a:p>
            <a:r>
              <a:rPr lang="en-US" dirty="0"/>
              <a:t>Feature Sets Generated Suing Python and the </a:t>
            </a:r>
            <a:r>
              <a:rPr lang="en-US" sz="1800" dirty="0">
                <a:effectLst/>
                <a:latin typeface="Aptos" panose="020B0004020202020204" pitchFamily="34" charset="0"/>
                <a:ea typeface="Aptos" panose="020B0004020202020204" pitchFamily="34" charset="0"/>
                <a:cs typeface="Times New Roman" panose="02020603050405020304" pitchFamily="18" charset="0"/>
              </a:rPr>
              <a:t> Natural Language Tool Kit  </a:t>
            </a:r>
            <a:r>
              <a:rPr lang="en-US" dirty="0"/>
              <a:t>For Analysis:</a:t>
            </a:r>
          </a:p>
          <a:p>
            <a:pPr lvl="1"/>
            <a:r>
              <a:rPr lang="en-US" dirty="0"/>
              <a:t>Bag of Words</a:t>
            </a:r>
          </a:p>
          <a:p>
            <a:pPr lvl="1"/>
            <a:r>
              <a:rPr lang="en-US" dirty="0"/>
              <a:t>Text Statistics</a:t>
            </a:r>
          </a:p>
          <a:p>
            <a:pPr lvl="1"/>
            <a:r>
              <a:rPr lang="en-US" dirty="0"/>
              <a:t>Bigrams</a:t>
            </a:r>
          </a:p>
          <a:p>
            <a:pPr lvl="1"/>
            <a:r>
              <a:rPr lang="en-US" dirty="0"/>
              <a:t>VADER- pre-defined feature set</a:t>
            </a:r>
          </a:p>
          <a:p>
            <a:pPr lvl="1"/>
            <a:r>
              <a:rPr lang="en-US" dirty="0"/>
              <a:t>TF-IDF tokenized feature set</a:t>
            </a:r>
          </a:p>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13</a:t>
            </a:fld>
            <a:endParaRPr lang="en-US"/>
          </a:p>
        </p:txBody>
      </p:sp>
    </p:spTree>
    <p:extLst>
      <p:ext uri="{BB962C8B-B14F-4D97-AF65-F5344CB8AC3E}">
        <p14:creationId xmlns:p14="http://schemas.microsoft.com/office/powerpoint/2010/main" val="121786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of the analysis were interesting. Of the tested 36 Classifiers, the top performing classifiers used a combination of feature sets. </a:t>
            </a:r>
          </a:p>
          <a:p>
            <a:pPr lvl="1"/>
            <a:r>
              <a:rPr lang="en-US" dirty="0"/>
              <a:t>For example, the Top Performing Naïve Bayes Classifier used a combination of the Vader feature set, the TF-IDF feature set, and the bag of words feature set but with nouns removed from the POS tags with an</a:t>
            </a:r>
          </a:p>
          <a:p>
            <a:pPr lvl="1"/>
            <a:r>
              <a:rPr lang="en-US" dirty="0"/>
              <a:t>Average Accuracy: 85%.</a:t>
            </a:r>
          </a:p>
          <a:p>
            <a:pPr lvl="1"/>
            <a:endParaRPr lang="en-US" dirty="0"/>
          </a:p>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14</a:t>
            </a:fld>
            <a:endParaRPr lang="en-US"/>
          </a:p>
        </p:txBody>
      </p:sp>
    </p:spTree>
    <p:extLst>
      <p:ext uri="{BB962C8B-B14F-4D97-AF65-F5344CB8AC3E}">
        <p14:creationId xmlns:p14="http://schemas.microsoft.com/office/powerpoint/2010/main" val="3843343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project was from my Text Mining class where the goal was to apply machine learning and Text Mining Techniques to Filter Resumes using Key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was found on Kaggle for free use in research where two corpus of text files were concatenated for a more comprehensive pool of resumes organized by industry. The industry make up of the roughly 3,500 resumes can be viewed visually in the bottom right. Standard data cleaning for text mining was done such as removing stop words and using a  TF-IDF Vectorizer to instantiate the data and then pass the data through the models of interest including a </a:t>
            </a:r>
            <a:r>
              <a:rPr lang="en-US" sz="1200" dirty="0"/>
              <a:t>K-Nearest Neighbor (KNN) model, a Latent Dirichlet Allocation (LDA) model, Support Vector Machines, and a Random Forest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KNN model would be used outright to investigate if the resumes could be categorized by industry.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topics derived from the LDA model were then used features for the Support Vector Machine and Random Forest models. The SVC and Random Forest models were then be evaluated with respect to classifying the resumes with and without the LDA topics as features. </a:t>
            </a:r>
          </a:p>
          <a:p>
            <a:endParaRPr lang="en-US" dirty="0"/>
          </a:p>
          <a:p>
            <a:endParaRPr lang="en-US" dirty="0"/>
          </a:p>
          <a:p>
            <a:pPr marL="0" marR="0">
              <a:lnSpc>
                <a:spcPct val="115000"/>
              </a:lnSpc>
              <a:spcBef>
                <a:spcPts val="400"/>
              </a:spcBef>
              <a:spcAft>
                <a:spcPts val="200"/>
              </a:spcAft>
            </a:pPr>
            <a: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Text Mining: Filtering Resumes Using Text Mining </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Data Collection and Exploration</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Combined two sources of data</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Cleaning and formatting to a uniform format</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Stop words removed</a:t>
            </a:r>
          </a:p>
          <a:p>
            <a:pPr marL="1143000" marR="0" lvl="2" indent="-228600">
              <a:lnSpc>
                <a:spcPct val="115000"/>
              </a:lnSpc>
              <a:spcBef>
                <a:spcPts val="0"/>
              </a:spcBef>
              <a:spcAft>
                <a:spcPts val="0"/>
              </a:spcAft>
              <a:buFont typeface="Wingdings" panose="05000000000000000000" pitchFamily="2" charset="2"/>
              <a:buChar char=""/>
            </a:pP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Tf</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-IDF vectorization</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Exploratory Data Analysis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Need to make sure resumes are handled ethically</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Developing Data Driven Strategies to Generate Actionable Insights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Used Two different models (LDA and KNN clustering) to determine classifying features</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Applying Data Driven Strategies via Analytical Techniques and Models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Used Support Vector Machines and Random Forest Models to then take the previous labeled features and investigate performance</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Data Visualization</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Tables of Key Features and Results of KNN model</a:t>
            </a:r>
          </a:p>
          <a:p>
            <a:pPr marL="742950" marR="0" lvl="1" indent="-285750">
              <a:lnSpc>
                <a:spcPct val="115000"/>
              </a:lnSpc>
              <a:spcBef>
                <a:spcPts val="0"/>
              </a:spcBef>
              <a:spcAft>
                <a:spcPts val="80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Word Cloud Visualizations</a:t>
            </a:r>
          </a:p>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15</a:t>
            </a:fld>
            <a:endParaRPr lang="en-US"/>
          </a:p>
        </p:txBody>
      </p:sp>
    </p:spTree>
    <p:extLst>
      <p:ext uri="{BB962C8B-B14F-4D97-AF65-F5344CB8AC3E}">
        <p14:creationId xmlns:p14="http://schemas.microsoft.com/office/powerpoint/2010/main" val="4118575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of the project were interesting, the KNN Model showed poor results with an accuracy of 65%, a precision of 67% and a 65% recall. Following that same trend the SVC and Random Forest Models using the LDA topics as features showed poor performances when classifying the resumes based on industry. An example of a word cloud visualization can be seen in the bottom left showing why applying the LDA topics to the models would result in such a poor performance. Using the SVC and Random Forest models without the LDA topics as features performed significantly better with an accuracy of 73.91% and 74.05%, respectively. Ideally these performances could be improved on, this could be achieved by additional cleaning methods such as an extended stop word list.</a:t>
            </a:r>
          </a:p>
        </p:txBody>
      </p:sp>
      <p:sp>
        <p:nvSpPr>
          <p:cNvPr id="4" name="Slide Number Placeholder 3"/>
          <p:cNvSpPr>
            <a:spLocks noGrp="1"/>
          </p:cNvSpPr>
          <p:nvPr>
            <p:ph type="sldNum" sz="quarter" idx="5"/>
          </p:nvPr>
        </p:nvSpPr>
        <p:spPr/>
        <p:txBody>
          <a:bodyPr/>
          <a:lstStyle/>
          <a:p>
            <a:fld id="{9AC9CC7F-D7FD-7142-9894-9CD0A54CFBFA}" type="slidenum">
              <a:rPr lang="en-US" smtClean="0"/>
              <a:t>16</a:t>
            </a:fld>
            <a:endParaRPr lang="en-US"/>
          </a:p>
        </p:txBody>
      </p:sp>
    </p:spTree>
    <p:extLst>
      <p:ext uri="{BB962C8B-B14F-4D97-AF65-F5344CB8AC3E}">
        <p14:creationId xmlns:p14="http://schemas.microsoft.com/office/powerpoint/2010/main" val="2524377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was collected ethically from multiple sources including Kaggle, Google Analytics, different APIs and university sites. Both R and Python were used to apply machine learning techniques across the different projects. These Machine learning, predictive models and other techniques include:</a:t>
            </a:r>
          </a:p>
          <a:p>
            <a:pPr lvl="1"/>
            <a:r>
              <a:rPr lang="en-US" dirty="0"/>
              <a:t>Predictive Analysis</a:t>
            </a:r>
          </a:p>
          <a:p>
            <a:pPr lvl="1"/>
            <a:r>
              <a:rPr lang="en-US" dirty="0"/>
              <a:t>Association Rule Mining</a:t>
            </a:r>
          </a:p>
          <a:p>
            <a:pPr lvl="1"/>
            <a:r>
              <a:rPr lang="en-US" dirty="0"/>
              <a:t>Classification using Naïve Bayes</a:t>
            </a:r>
          </a:p>
          <a:p>
            <a:pPr lvl="1"/>
            <a:r>
              <a:rPr lang="en-US" dirty="0"/>
              <a:t>Correlation Analysis</a:t>
            </a:r>
          </a:p>
          <a:p>
            <a:pPr lvl="1"/>
            <a:r>
              <a:rPr lang="en-US" dirty="0"/>
              <a:t>Decision Trees</a:t>
            </a:r>
          </a:p>
          <a:p>
            <a:pPr lvl="1"/>
            <a:r>
              <a:rPr lang="en-US" dirty="0"/>
              <a:t>NLP Analytical Techniques</a:t>
            </a:r>
          </a:p>
          <a:p>
            <a:pPr lvl="1"/>
            <a:r>
              <a:rPr lang="en-US" dirty="0"/>
              <a:t>Text Mining Techniques</a:t>
            </a:r>
          </a:p>
          <a:p>
            <a:pPr lvl="1"/>
            <a:r>
              <a:rPr lang="en-US" dirty="0" err="1"/>
              <a:t>Tensorflow</a:t>
            </a:r>
            <a:r>
              <a:rPr lang="en-US" dirty="0"/>
              <a:t>/ </a:t>
            </a:r>
            <a:r>
              <a:rPr lang="en-US" dirty="0" err="1"/>
              <a:t>Keras</a:t>
            </a:r>
            <a:r>
              <a:rPr lang="en-US" dirty="0"/>
              <a:t> for Deep Learning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actionable insights and results from multiple analyses were reported in multiple formats, with added visualizations to achieve the ultimate goal of delivering clear actionable insights for stakeholders.</a:t>
            </a:r>
          </a:p>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17</a:t>
            </a:fld>
            <a:endParaRPr lang="en-US"/>
          </a:p>
        </p:txBody>
      </p:sp>
    </p:spTree>
    <p:extLst>
      <p:ext uri="{BB962C8B-B14F-4D97-AF65-F5344CB8AC3E}">
        <p14:creationId xmlns:p14="http://schemas.microsoft.com/office/powerpoint/2010/main" val="3621025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taking the time to listen to my journey through the Applied Data Science Masters Program. Your attention and interest mean a lot to me. </a:t>
            </a:r>
          </a:p>
          <a:p>
            <a:r>
              <a:rPr lang="en-US" dirty="0"/>
              <a:t>I hope my experiences and insights have been valuable. </a:t>
            </a:r>
          </a:p>
          <a:p>
            <a:r>
              <a:rPr lang="en-US" dirty="0"/>
              <a:t>If you have any questions or would like to discuss anything further, please feel free to reach out. </a:t>
            </a:r>
          </a:p>
          <a:p>
            <a:r>
              <a:rPr lang="en-US" dirty="0"/>
              <a:t>Thank you once again for your support and for being a wonderful audience</a:t>
            </a:r>
          </a:p>
        </p:txBody>
      </p:sp>
      <p:sp>
        <p:nvSpPr>
          <p:cNvPr id="4" name="Slide Number Placeholder 3"/>
          <p:cNvSpPr>
            <a:spLocks noGrp="1"/>
          </p:cNvSpPr>
          <p:nvPr>
            <p:ph type="sldNum" sz="quarter" idx="5"/>
          </p:nvPr>
        </p:nvSpPr>
        <p:spPr/>
        <p:txBody>
          <a:bodyPr/>
          <a:lstStyle/>
          <a:p>
            <a:fld id="{9AC9CC7F-D7FD-7142-9894-9CD0A54CFBFA}" type="slidenum">
              <a:rPr lang="en-US" smtClean="0"/>
              <a:t>18</a:t>
            </a:fld>
            <a:endParaRPr lang="en-US"/>
          </a:p>
        </p:txBody>
      </p:sp>
    </p:spTree>
    <p:extLst>
      <p:ext uri="{BB962C8B-B14F-4D97-AF65-F5344CB8AC3E}">
        <p14:creationId xmlns:p14="http://schemas.microsoft.com/office/powerpoint/2010/main" val="261558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Program Goal: Mastering the Data Science techniques while also being able to apply them to analyze, interpret and clearly recommend data driven solutions to stakeholders in organizations.</a:t>
            </a:r>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2</a:t>
            </a:fld>
            <a:endParaRPr lang="en-US"/>
          </a:p>
        </p:txBody>
      </p:sp>
    </p:spTree>
    <p:extLst>
      <p:ext uri="{BB962C8B-B14F-4D97-AF65-F5344CB8AC3E}">
        <p14:creationId xmlns:p14="http://schemas.microsoft.com/office/powerpoint/2010/main" val="1799569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Program Goal: Mastering the Data Science techniques while also being able to apply them to analyze, interpret and clearly recommend data driven solutions to stakeholders in organizations.</a:t>
            </a:r>
            <a:endParaRPr lang="en-US" dirty="0"/>
          </a:p>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3</a:t>
            </a:fld>
            <a:endParaRPr lang="en-US"/>
          </a:p>
        </p:txBody>
      </p:sp>
    </p:spTree>
    <p:extLst>
      <p:ext uri="{BB962C8B-B14F-4D97-AF65-F5344CB8AC3E}">
        <p14:creationId xmlns:p14="http://schemas.microsoft.com/office/powerpoint/2010/main" val="1646972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0"/>
              </a:spcAft>
              <a:buFont typeface="Symbol" panose="05050102010706020507" pitchFamily="18" charset="2"/>
              <a:buNone/>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first project I want to begin come from my Business Analytics Class where the project entails developing an enhanced marketing strategy using data from previous marketing campaigns. The goal of the project was to analyze previous advertising campaigns from the </a:t>
            </a:r>
            <a:r>
              <a:rPr lang="en-US" dirty="0"/>
              <a:t>Whitman School of Management at Syracuse and determine the important factors that led to previous effective advertising campaigns and apply them in future marketing campaigns.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0"/>
              </a:spcAft>
              <a:buFont typeface="Symbol" panose="05050102010706020507" pitchFamily="18" charset="2"/>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0"/>
              </a:spcAft>
              <a:buFont typeface="Symbol" panose="05050102010706020507" pitchFamily="18" charset="2"/>
              <a:buNone/>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different tools used in this project were Google Analytics and Microsoft Excel. Google Analytics was used to gather data and identify key features from previous campaigns, and Excel was used to generate actionable insights from the previous campaign data. The data was anonymized, and all ethical considerations were observed when handling the data.</a:t>
            </a:r>
          </a:p>
          <a:p>
            <a:pPr marL="0" marR="0" lvl="0" indent="0">
              <a:lnSpc>
                <a:spcPct val="115000"/>
              </a:lnSpc>
              <a:spcBef>
                <a:spcPts val="0"/>
              </a:spcBef>
              <a:spcAft>
                <a:spcPts val="0"/>
              </a:spcAft>
              <a:buFont typeface="Symbol" panose="05050102010706020507" pitchFamily="18" charset="2"/>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0"/>
              </a:spcAft>
              <a:buFont typeface="Symbol" panose="05050102010706020507" pitchFamily="18" charset="2"/>
              <a:buNone/>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 prediction analysis was done to find the Cost per Click (CPC), and Cost per Student (CPS) in 2024. Next Google Analytics was leveraged to identify key features of previous successful campaigns including specific geographic regions to target, specific key words that led to successful campaigns, and finally finding the optimal times to advertise to prospective students.</a:t>
            </a:r>
          </a:p>
          <a:p>
            <a:pPr marL="0" marR="0" lvl="0" indent="0">
              <a:lnSpc>
                <a:spcPct val="115000"/>
              </a:lnSpc>
              <a:spcBef>
                <a:spcPts val="0"/>
              </a:spcBef>
              <a:spcAft>
                <a:spcPts val="0"/>
              </a:spcAft>
              <a:buFont typeface="Symbol" panose="05050102010706020507" pitchFamily="18" charset="2"/>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0"/>
              </a:spcAft>
              <a:buFont typeface="Symbol" panose="05050102010706020507" pitchFamily="18" charset="2"/>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Data Collection and Exploration</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Cleaning and Identifying Features For Analysis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Google Analytics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Finding significant variables within the data</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Need to make sure information is handled ethically</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Analytical Techniques to Explore Actionable Insights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Prediction Analysis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google analytics </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Finding significant variables within the data</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Applying Strategies Generated from Machine Learning Techniques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Business Strategies and Suggestions to maximize business Outcomes</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Marketing strategy recommendations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Optimizing the Model To provide the optimal strategies and predictions for the future</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Visualization of Results and Creating Actionable Business Insights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Visualization of the Prediction Analysis</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Graphical Visualizations</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Tables of Results</a:t>
            </a:r>
          </a:p>
          <a:p>
            <a:pPr marL="742950" marR="0" lvl="1" indent="-285750">
              <a:lnSpc>
                <a:spcPct val="115000"/>
              </a:lnSpc>
              <a:spcBef>
                <a:spcPts val="0"/>
              </a:spcBef>
              <a:spcAft>
                <a:spcPts val="80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Recommending Future Market Strategies</a:t>
            </a:r>
          </a:p>
          <a:p>
            <a:pPr marL="0" marR="0" lvl="0" indent="0">
              <a:lnSpc>
                <a:spcPct val="115000"/>
              </a:lnSpc>
              <a:spcBef>
                <a:spcPts val="0"/>
              </a:spcBef>
              <a:spcAft>
                <a:spcPts val="0"/>
              </a:spcAft>
              <a:buFont typeface="Symbol" panose="05050102010706020507" pitchFamily="18" charset="2"/>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0"/>
              </a:spcAft>
              <a:buFont typeface="Symbol" panose="05050102010706020507" pitchFamily="18" charset="2"/>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5</a:t>
            </a:fld>
            <a:endParaRPr lang="en-US"/>
          </a:p>
        </p:txBody>
      </p:sp>
    </p:spTree>
    <p:extLst>
      <p:ext uri="{BB962C8B-B14F-4D97-AF65-F5344CB8AC3E}">
        <p14:creationId xmlns:p14="http://schemas.microsoft.com/office/powerpoint/2010/main" val="2799308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0"/>
              </a:spcAft>
              <a:buFont typeface="Symbol" panose="05050102010706020507" pitchFamily="18" charset="2"/>
              <a:buNone/>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results were presented in a report with visualizations to clearly communicate the actionable insights within the findings of the analysis</a:t>
            </a:r>
          </a:p>
          <a:p>
            <a:pPr marL="0" marR="0" lvl="0" indent="0">
              <a:lnSpc>
                <a:spcPct val="115000"/>
              </a:lnSpc>
              <a:spcBef>
                <a:spcPts val="0"/>
              </a:spcBef>
              <a:spcAft>
                <a:spcPts val="0"/>
              </a:spcAft>
              <a:buFont typeface="Symbol" panose="05050102010706020507" pitchFamily="18" charset="2"/>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 typeface="Symbol" panose="05050102010706020507" pitchFamily="18" charset="2"/>
              <a:buNone/>
              <a:tabLst/>
              <a:defRP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first being a forecasted cost per click in 2024 at </a:t>
            </a:r>
            <a:r>
              <a:rPr lang="en-US" dirty="0"/>
              <a:t>$88.92, and a forecasted cost per student in 2024 at $27,391.25. These metrics help determine the campaign's efficiency, effectiveness, and overall return on investment.</a:t>
            </a:r>
          </a:p>
          <a:p>
            <a:pPr marL="0" marR="0" lvl="0" indent="0" algn="l" defTabSz="914400" rtl="0" eaLnBrk="1" fontAlgn="auto" latinLnBrk="0" hangingPunct="1">
              <a:lnSpc>
                <a:spcPct val="115000"/>
              </a:lnSpc>
              <a:spcBef>
                <a:spcPts val="0"/>
              </a:spcBef>
              <a:spcAft>
                <a:spcPts val="0"/>
              </a:spcAft>
              <a:buClrTx/>
              <a:buSzTx/>
              <a:buFont typeface="Symbol" panose="05050102010706020507" pitchFamily="18" charset="2"/>
              <a:buNone/>
              <a:tabLst/>
              <a:defRPr/>
            </a:pPr>
            <a:endParaRPr lang="en-US" dirty="0"/>
          </a:p>
          <a:p>
            <a:pPr marL="0" marR="0" lvl="0" indent="0" algn="l" defTabSz="914400" rtl="0" eaLnBrk="1" fontAlgn="auto" latinLnBrk="0" hangingPunct="1">
              <a:lnSpc>
                <a:spcPct val="115000"/>
              </a:lnSpc>
              <a:spcBef>
                <a:spcPts val="0"/>
              </a:spcBef>
              <a:spcAft>
                <a:spcPts val="0"/>
              </a:spcAft>
              <a:buClrTx/>
              <a:buSzTx/>
              <a:buFont typeface="Symbol" panose="05050102010706020507" pitchFamily="18" charset="2"/>
              <a:buNone/>
              <a:tabLst/>
              <a:defRPr/>
            </a:pPr>
            <a:r>
              <a:rPr lang="en-US" dirty="0"/>
              <a:t>The next insights include key features from previous campaigns such as key geographic regions from previous successful campaigns such as New York, Texas, California, and other US metro areas. This gives and idea where to specifically geographically target future campaigns.</a:t>
            </a:r>
          </a:p>
          <a:p>
            <a:pPr marL="0" marR="0" lvl="0" indent="0" algn="l" defTabSz="914400" rtl="0" eaLnBrk="1" fontAlgn="auto" latinLnBrk="0" hangingPunct="1">
              <a:lnSpc>
                <a:spcPct val="115000"/>
              </a:lnSpc>
              <a:spcBef>
                <a:spcPts val="0"/>
              </a:spcBef>
              <a:spcAft>
                <a:spcPts val="0"/>
              </a:spcAft>
              <a:buClrTx/>
              <a:buSzTx/>
              <a:buFont typeface="Symbol" panose="05050102010706020507" pitchFamily="18" charset="2"/>
              <a:buNone/>
              <a:tabLst/>
              <a:defRPr/>
            </a:pPr>
            <a:r>
              <a:rPr lang="en-US" dirty="0"/>
              <a:t>The next key feature from previous successful campaigns were key words such as “MBA”, “Top MBA”, “Online MBA” identified to use in future campaigns to enhance the ability to recruit students.</a:t>
            </a:r>
          </a:p>
          <a:p>
            <a:pPr marL="0" marR="0" lvl="0" indent="0" algn="l" defTabSz="914400" rtl="0" eaLnBrk="1" fontAlgn="auto" latinLnBrk="0" hangingPunct="1">
              <a:lnSpc>
                <a:spcPct val="115000"/>
              </a:lnSpc>
              <a:spcBef>
                <a:spcPts val="0"/>
              </a:spcBef>
              <a:spcAft>
                <a:spcPts val="0"/>
              </a:spcAft>
              <a:buClrTx/>
              <a:buSzTx/>
              <a:buFont typeface="Symbol" panose="05050102010706020507" pitchFamily="18" charset="2"/>
              <a:buNone/>
              <a:tabLst/>
              <a:defRPr/>
            </a:pPr>
            <a:r>
              <a:rPr lang="en-US" dirty="0"/>
              <a:t>The last key feature identified was the optimized time window for the campaign, this was found to be between 5 PM and 11 PM Saturday through Thursday and this was again found using data from previously successful campaigns. </a:t>
            </a:r>
          </a:p>
          <a:p>
            <a:pPr marL="0" marR="0" lvl="0" indent="0" algn="l" defTabSz="914400" rtl="0" eaLnBrk="1" fontAlgn="auto" latinLnBrk="0" hangingPunct="1">
              <a:lnSpc>
                <a:spcPct val="115000"/>
              </a:lnSpc>
              <a:spcBef>
                <a:spcPts val="0"/>
              </a:spcBef>
              <a:spcAft>
                <a:spcPts val="0"/>
              </a:spcAft>
              <a:buClrTx/>
              <a:buSzTx/>
              <a:buFont typeface="Symbol" panose="05050102010706020507" pitchFamily="18" charset="2"/>
              <a:buNone/>
              <a:tabLst/>
              <a:defRPr/>
            </a:pPr>
            <a:endParaRPr lang="en-US" dirty="0"/>
          </a:p>
          <a:p>
            <a:pPr marL="0" marR="0" lvl="0" indent="0">
              <a:lnSpc>
                <a:spcPct val="115000"/>
              </a:lnSpc>
              <a:spcBef>
                <a:spcPts val="0"/>
              </a:spcBef>
              <a:spcAft>
                <a:spcPts val="0"/>
              </a:spcAft>
              <a:buFont typeface="Symbol" panose="05050102010706020507" pitchFamily="18" charset="2"/>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Data Collection and Exploration</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Cleaning and Identifying Features For Analysis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Google Analytics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Finding significant variables within the data</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Need to make sure information is handled ethically</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Analytical Techniques to Explore Actionable Insights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Prediction Analysis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google analytics </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Finding significant variables within the data</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Applying Strategies Generated from Machine Learning Techniques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Business Strategies and Suggestions to maximize business Outcomes</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Marketing strategy recommendations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Optimizing the Model To provide the optimal strategies and predictions for the future</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Visualization of Results and Creating Actionable Business Insights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Visualization of the Prediction Analysis</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Graphical Visualizations</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Tables of Results</a:t>
            </a:r>
          </a:p>
          <a:p>
            <a:pPr marL="742950" marR="0" lvl="1" indent="-285750">
              <a:lnSpc>
                <a:spcPct val="115000"/>
              </a:lnSpc>
              <a:spcBef>
                <a:spcPts val="0"/>
              </a:spcBef>
              <a:spcAft>
                <a:spcPts val="80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Recommending Future Market Strategies</a:t>
            </a:r>
          </a:p>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6</a:t>
            </a:fld>
            <a:endParaRPr lang="en-US"/>
          </a:p>
        </p:txBody>
      </p:sp>
    </p:spTree>
    <p:extLst>
      <p:ext uri="{BB962C8B-B14F-4D97-AF65-F5344CB8AC3E}">
        <p14:creationId xmlns:p14="http://schemas.microsoft.com/office/powerpoint/2010/main" val="1284029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400"/>
              </a:spcBef>
              <a:spcAft>
                <a:spcPts val="200"/>
              </a:spcAft>
            </a:pP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15000"/>
              </a:lnSpc>
              <a:spcBef>
                <a:spcPts val="400"/>
              </a:spcBef>
              <a:spcAft>
                <a:spcPts val="200"/>
              </a:spcAft>
              <a:buClrTx/>
              <a:buSzTx/>
              <a:buFontTx/>
              <a:buNone/>
              <a:tabLst/>
              <a:defRPr/>
            </a:pPr>
            <a: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The next project I want to discuss comes from my Marketing Analytics Class. The goal of the project was to generate </a:t>
            </a:r>
            <a:r>
              <a:rPr lang="en-US" dirty="0"/>
              <a:t>Business Insights and Recommend Strategies from Segmented Customers in a simulated environment. Key Features and Correlations within clusters were identified to identify actionable insights to convert to business strategies for our business of interest: Wahoo Fitness. In this case the data was sourced from an internal customer survey where customers answers were collected by Wahoo fitness to build future business strategies. This project used a combination of R and Excel to perform the analysis. (and) All customer identification was anonymized, and all other ethical considerations were observed when undergoing the analysis. </a:t>
            </a:r>
          </a:p>
          <a:p>
            <a:pPr marL="0" marR="0">
              <a:lnSpc>
                <a:spcPct val="115000"/>
              </a:lnSpc>
              <a:spcBef>
                <a:spcPts val="400"/>
              </a:spcBef>
              <a:spcAft>
                <a:spcPts val="200"/>
              </a:spcAft>
            </a:pP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400"/>
              </a:spcBef>
              <a:spcAft>
                <a:spcPts val="200"/>
              </a:spcAft>
            </a:pPr>
            <a:b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br>
            <a: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The visualization on the right shows the demographic break down within clusters, this was useful for understanding the current customer base of Wahoo Fitness and allowed for us to generate strategies mentioned in the following slide. Other customer metrics explored were the psychometrics and the workout equipment currently owned by the customer base, again used to generate business insights that Wahoo could leverage in the future.</a:t>
            </a:r>
          </a:p>
          <a:p>
            <a:pPr marL="0" marR="0">
              <a:lnSpc>
                <a:spcPct val="115000"/>
              </a:lnSpc>
              <a:spcBef>
                <a:spcPts val="400"/>
              </a:spcBef>
              <a:spcAft>
                <a:spcPts val="200"/>
              </a:spcAft>
            </a:pP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400"/>
              </a:spcBef>
              <a:spcAft>
                <a:spcPts val="200"/>
              </a:spcAft>
            </a:pPr>
            <a: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Used Excel, and R to Perform the Analysis in this Project</a:t>
            </a:r>
          </a:p>
          <a:p>
            <a:pPr marL="0" marR="0">
              <a:lnSpc>
                <a:spcPct val="115000"/>
              </a:lnSpc>
              <a:spcBef>
                <a:spcPts val="400"/>
              </a:spcBef>
              <a:spcAft>
                <a:spcPts val="200"/>
              </a:spcAft>
            </a:pP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400"/>
              </a:spcBef>
              <a:spcAft>
                <a:spcPts val="200"/>
              </a:spcAft>
            </a:pPr>
            <a: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Goal: </a:t>
            </a:r>
            <a:r>
              <a:rPr lang="en-US" dirty="0"/>
              <a:t>Generate Business Insights and Recommend Strategies from Segmented Customers </a:t>
            </a: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400"/>
              </a:spcBef>
              <a:spcAft>
                <a:spcPts val="200"/>
              </a:spcAft>
            </a:pP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r>
              <a:rPr lang="en-US" dirty="0"/>
              <a:t>Identified Key Features within Clusters</a:t>
            </a:r>
          </a:p>
          <a:p>
            <a:r>
              <a:rPr lang="en-US" dirty="0"/>
              <a:t>Correlation Analysis within Segments for Further Insights</a:t>
            </a:r>
          </a:p>
          <a:p>
            <a:pPr marL="0" marR="0">
              <a:lnSpc>
                <a:spcPct val="115000"/>
              </a:lnSpc>
              <a:spcBef>
                <a:spcPts val="400"/>
              </a:spcBef>
              <a:spcAft>
                <a:spcPts val="200"/>
              </a:spcAft>
            </a:pPr>
            <a: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Data was from an internal customer survey</a:t>
            </a:r>
          </a:p>
          <a:p>
            <a:pPr marL="0" marR="0">
              <a:lnSpc>
                <a:spcPct val="115000"/>
              </a:lnSpc>
              <a:spcBef>
                <a:spcPts val="400"/>
              </a:spcBef>
              <a:spcAft>
                <a:spcPts val="200"/>
              </a:spcAft>
            </a:pP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400"/>
              </a:spcBef>
              <a:spcAft>
                <a:spcPts val="200"/>
              </a:spcAft>
            </a:pPr>
            <a: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Marketing Analytics: Segmentation for Business Intelligence Insights</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Data Collection and Exploration</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Cleaning and Identifying Features For Segmentation</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Psychographics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Demographics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Need to make sure customer information is handled ethically</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Analytical Techniques to Explore Actionable Insights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K-Means Clustering</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Applying Strategies Generated from Machine Learning Techniques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Business Strategies and Suggestions to maximize business Outcomes</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Product Recommendations</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Feature Recommendations</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Growth Strategy</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Point</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Visualization of Results and Creating Actionable Business Insights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Visualization of the Segments</a:t>
            </a:r>
          </a:p>
          <a:p>
            <a:pPr marL="1143000" marR="0" lvl="2" indent="-228600">
              <a:lnSpc>
                <a:spcPct val="115000"/>
              </a:lnSpc>
              <a:spcBef>
                <a:spcPts val="0"/>
              </a:spcBef>
              <a:spcAft>
                <a:spcPts val="80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Correlation insights (USING R)</a:t>
            </a:r>
          </a:p>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7</a:t>
            </a:fld>
            <a:endParaRPr lang="en-US"/>
          </a:p>
        </p:txBody>
      </p:sp>
    </p:spTree>
    <p:extLst>
      <p:ext uri="{BB962C8B-B14F-4D97-AF65-F5344CB8AC3E}">
        <p14:creationId xmlns:p14="http://schemas.microsoft.com/office/powerpoint/2010/main" val="24432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400"/>
              </a:spcBef>
              <a:spcAft>
                <a:spcPts val="20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The resulting insights found were presented as a presentation with visualizations to allow easily digestible insights to be conveyed to stakeholders.</a:t>
            </a:r>
          </a:p>
          <a:p>
            <a:pPr marL="0" marR="0" lvl="0" indent="0" algn="l" defTabSz="914400" rtl="0" eaLnBrk="1" fontAlgn="auto" latinLnBrk="0" hangingPunct="1">
              <a:lnSpc>
                <a:spcPct val="115000"/>
              </a:lnSpc>
              <a:spcBef>
                <a:spcPts val="400"/>
              </a:spcBef>
              <a:spcAft>
                <a:spcPts val="200"/>
              </a:spcAft>
              <a:buClrTx/>
              <a:buSzTx/>
              <a:buFontTx/>
              <a:buNone/>
              <a:tabLst/>
              <a:defRPr/>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15000"/>
              </a:lnSpc>
              <a:spcBef>
                <a:spcPts val="400"/>
              </a:spcBef>
              <a:spcAft>
                <a:spcPts val="20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The first insight was 3 distinct customer segments were identified for Wahoo Fitness enabling them to efficiently and effectively target their market strategies based on specific criteria.</a:t>
            </a:r>
          </a:p>
          <a:p>
            <a:pPr lvl="1"/>
            <a:r>
              <a:rPr lang="en-US" sz="1200" dirty="0"/>
              <a:t>Segment 1: Athletic for Pure Pleasure – (“past-time-</a:t>
            </a:r>
            <a:r>
              <a:rPr lang="en-US" sz="1200" dirty="0" err="1"/>
              <a:t>ers</a:t>
            </a:r>
            <a:r>
              <a:rPr lang="en-US" sz="1200" dirty="0"/>
              <a:t>”)</a:t>
            </a:r>
          </a:p>
          <a:p>
            <a:pPr lvl="1"/>
            <a:r>
              <a:rPr lang="en-US" sz="1200" dirty="0"/>
              <a:t>Segment 2: Health- &amp; Sports-focused – (“health conscious”)</a:t>
            </a:r>
          </a:p>
          <a:p>
            <a:pPr lvl="1"/>
            <a:r>
              <a:rPr lang="en-US" sz="1200" dirty="0"/>
              <a:t>Segment 3: Pure Competition – (“athletic lifestyle”)</a:t>
            </a:r>
          </a:p>
          <a:p>
            <a:pPr marL="0" marR="0" lvl="0" indent="0" algn="l" defTabSz="914400" rtl="0" eaLnBrk="1" fontAlgn="auto" latinLnBrk="0" hangingPunct="1">
              <a:lnSpc>
                <a:spcPct val="115000"/>
              </a:lnSpc>
              <a:spcBef>
                <a:spcPts val="400"/>
              </a:spcBef>
              <a:spcAft>
                <a:spcPts val="200"/>
              </a:spcAft>
              <a:buClrTx/>
              <a:buSzTx/>
              <a:buFontTx/>
              <a:buNone/>
              <a:tabLst/>
              <a:defRPr/>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15000"/>
              </a:lnSpc>
              <a:spcBef>
                <a:spcPts val="400"/>
              </a:spcBef>
              <a:spcAft>
                <a:spcPts val="20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Using the insights generated from the demographic, psychographic and current equipment customers used in each segment, new products and features were recommended to Wahoo Fitness such as:</a:t>
            </a:r>
          </a:p>
          <a:p>
            <a:pPr marL="0" marR="0" lvl="0" indent="0" algn="l" defTabSz="914400" rtl="0" eaLnBrk="1" fontAlgn="auto" latinLnBrk="0" hangingPunct="1">
              <a:lnSpc>
                <a:spcPct val="115000"/>
              </a:lnSpc>
              <a:spcBef>
                <a:spcPts val="400"/>
              </a:spcBef>
              <a:spcAft>
                <a:spcPts val="200"/>
              </a:spcAft>
              <a:buClrTx/>
              <a:buSzTx/>
              <a:buFontTx/>
              <a:buNone/>
              <a:tabLst/>
              <a:defRPr/>
            </a:pPr>
            <a:r>
              <a:rPr lang="en-US" sz="1200" dirty="0"/>
              <a:t>Social Media Integration  with shareable workouts, workout leaderboards between global users &amp; friends. The next being Nutrition Tracking with integrations with other companies (B2B engagement) and lastly Product Warranties / Insurance / Customization such watch faces &amp; bands, custom colors, sports franchise partnerships</a:t>
            </a:r>
          </a:p>
          <a:p>
            <a:pPr marL="0" marR="0">
              <a:lnSpc>
                <a:spcPct val="115000"/>
              </a:lnSpc>
              <a:spcBef>
                <a:spcPts val="400"/>
              </a:spcBef>
              <a:spcAft>
                <a:spcPts val="200"/>
              </a:spcAft>
            </a:pP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400"/>
              </a:spcBef>
              <a:spcAft>
                <a:spcPts val="200"/>
              </a:spcAft>
            </a:pPr>
            <a: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Lastly growth strategies were recommended to Wahoo using the insights gathered from the customer segmentations. T</a:t>
            </a:r>
            <a:r>
              <a:rPr lang="en-US" sz="1200" dirty="0">
                <a:effectLst/>
                <a:latin typeface="Aptos" panose="020B0004020202020204" pitchFamily="34" charset="0"/>
                <a:ea typeface="Aptos" panose="020B0004020202020204" pitchFamily="34" charset="0"/>
                <a:cs typeface="Times New Roman" panose="02020603050405020304" pitchFamily="18" charset="0"/>
              </a:rPr>
              <a:t>o promote growth within the current and new customers, it was recommended that Wahoo Fitness endeavor to upcycle fee app users to a paid subscription model attached to their products. This would provide an opportunity to generate advertising revenue in a free application given to their less serious customers in segment 1 and generate income from their more dedicated customer base in segment 3 from paid subscriptions with the goal of not only increasing customer lifetime value by converting customers in segment 1 to be more like segment 2 and 3 but also retain their current customers by improving on their products and services. And finally, it was found that capturing new customers in the </a:t>
            </a:r>
            <a:r>
              <a:rPr lang="en-US" sz="1200" dirty="0"/>
              <a:t>lower age ranges (20-30) would increase their customer base and incorporate them into the Wahoo Fitness environment to convert them from new customers to long-term customers.</a:t>
            </a:r>
          </a:p>
          <a:p>
            <a:pPr marL="0" marR="0">
              <a:lnSpc>
                <a:spcPct val="115000"/>
              </a:lnSpc>
              <a:spcBef>
                <a:spcPts val="400"/>
              </a:spcBef>
              <a:spcAft>
                <a:spcPts val="200"/>
              </a:spcAft>
            </a:pP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400"/>
              </a:spcBef>
              <a:spcAft>
                <a:spcPts val="200"/>
              </a:spcAft>
            </a:pP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400"/>
              </a:spcBef>
              <a:spcAft>
                <a:spcPts val="200"/>
              </a:spcAft>
            </a:pP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Bef>
                <a:spcPts val="400"/>
              </a:spcBef>
              <a:spcAft>
                <a:spcPts val="200"/>
              </a:spcAft>
            </a:pPr>
            <a: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Marketing Analytics: Segmentation for Business Intelligence </a:t>
            </a:r>
            <a:r>
              <a:rPr lang="en-US" sz="1200" b="1" i="1" kern="100" dirty="0" err="1">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Reccomendations</a:t>
            </a:r>
            <a:endPar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Frist: include shareable workouts, workout leaderboards between global users &amp; friends with the goal of increasing customer retention (or reduce churn), engagement and a natural recruitment of new customers through leveraging the networks and friend groups of current customers.</a:t>
            </a:r>
          </a:p>
          <a:p>
            <a:pPr marL="342900" marR="0" lvl="0" indent="-342900">
              <a:lnSpc>
                <a:spcPct val="115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Second recommendation to increase metrics such as customer lifetime value and customer retention is to offer new products and features. There are not a lot of gaps in the customer base regarding fitness equipment, but product customization could be an avenue to incentivize those already owning equipment to purchase cosmetic add-ons, or small improvements as several segments have an interest in maintaining their own equipment. </a:t>
            </a:r>
          </a:p>
          <a:p>
            <a:pPr marL="342900" marR="0" lvl="0" indent="-342900">
              <a:lnSpc>
                <a:spcPct val="115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Lastly to promote growth within the current and new customers, it’s recommended that Wahoo Fitness endeavor to upcycle fee app users to a paid subscription model attached to their products. This would provide an opportunity to generate advertising revenue in a free application given to their less serious customers in segment 1 and generate income from their more dedicated customer base in segment 3 from paid subscriptions with the goal of not only increasing customer lifetime value by converting customers in segment 1 to be more like segment 2 and 3 but also retain their current customers by improving on their products and services.</a:t>
            </a:r>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8</a:t>
            </a:fld>
            <a:endParaRPr lang="en-US"/>
          </a:p>
        </p:txBody>
      </p:sp>
    </p:spTree>
    <p:extLst>
      <p:ext uri="{BB962C8B-B14F-4D97-AF65-F5344CB8AC3E}">
        <p14:creationId xmlns:p14="http://schemas.microsoft.com/office/powerpoint/2010/main" val="2034606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project I am going to discuss comes from my Applied Machine Learning Class where I used multiple techniques to attempt to predict the winner of the 2023 World Rugby Cup. I personally love the sport, and that initially interested me but upon further research I found that the Rugby World cup is the third most popular international sports competition in the world, and winning large international sports competitions can have significant economic, cultural and prestigious outcomes. This furthered my interest in predicting the winner, and I was all too eager to apply newly learned machine learning techniques to this problem.</a:t>
            </a:r>
          </a:p>
          <a:p>
            <a:endParaRPr lang="en-US" dirty="0"/>
          </a:p>
          <a:p>
            <a:r>
              <a:rPr lang="en-US" dirty="0"/>
              <a:t>The data was found on Kaggle and open to be used for research purposes and was used after going through an iterative process of data cleaning, exploratory analysis, and feature engineering. The machine learning models used in the analysis include Association Rule Mining to identify important factors for winning teams, a Naïve Bayes Model to classify winners using the data and features generated at hand, and lastly Decision trees to model the winner of the Rugby World Cup using the participating teams and data available. </a:t>
            </a:r>
          </a:p>
          <a:p>
            <a:endParaRPr lang="en-US" dirty="0"/>
          </a:p>
          <a:p>
            <a:pPr marL="0" marR="0">
              <a:lnSpc>
                <a:spcPct val="115000"/>
              </a:lnSpc>
              <a:spcBef>
                <a:spcPts val="400"/>
              </a:spcBef>
              <a:spcAft>
                <a:spcPts val="200"/>
              </a:spcAft>
            </a:pPr>
            <a:r>
              <a:rPr lang="en-US" sz="1200" b="1" i="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Applied Machine Learning : Predicting the Winner of The Rugby World Cup</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Data Manipulation to Generate Useful Features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Exploratory Data Analysis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Cleaning</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Feature engineering </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Use Multiple Analytical Techniques to Find Data Driven Insights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Association Rule Mining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Classification using Naïve Bayes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Correlation Analysis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Decision Trees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Evaluate Models Created from each Analytical Technique</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Analyzing the lift and support from </a:t>
            </a: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Association Rule Mining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Measuring accuracy and using cross validation to evaluate the Naïve Bayes Model</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Pruning Decision Trees, altering key features used in Decision Trees and performing 10-fold cross validation to measure model accuracy.</a:t>
            </a:r>
          </a:p>
          <a:p>
            <a:pPr marL="342900" marR="0" lvl="0" indent="-342900">
              <a:lnSpc>
                <a:spcPct val="115000"/>
              </a:lnSpc>
              <a:spcBef>
                <a:spcPts val="0"/>
              </a:spcBef>
              <a:spcAft>
                <a:spcPts val="0"/>
              </a:spcAft>
              <a:buFont typeface="Symbol" panose="05050102010706020507" pitchFamily="18"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Visualize and Communicate Results of the Comprehensive Analysis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Association Rule Mining Plots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Item Frequency Plot visualizing key features used in determining rules found within the Association Rule Mining Analysis</a:t>
            </a:r>
          </a:p>
          <a:p>
            <a:pPr marL="742950" marR="0" lvl="1" indent="-285750">
              <a:lnSpc>
                <a:spcPct val="115000"/>
              </a:lnSpc>
              <a:spcBef>
                <a:spcPts val="0"/>
              </a:spcBef>
              <a:spcAft>
                <a:spcPts val="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Tables of Key Features used in Naïve Bayes Model </a:t>
            </a:r>
          </a:p>
          <a:p>
            <a:pPr marL="1143000" marR="0" lvl="2" indent="-228600">
              <a:lnSpc>
                <a:spcPct val="115000"/>
              </a:lnSpc>
              <a:spcBef>
                <a:spcPts val="0"/>
              </a:spcBef>
              <a:spcAft>
                <a:spcPts val="0"/>
              </a:spcAft>
              <a:buFont typeface="Wingdings" panose="05000000000000000000" pitchFamily="2" charset="2"/>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Correlation heat map</a:t>
            </a:r>
          </a:p>
          <a:p>
            <a:pPr marL="742950" marR="0" lvl="1" indent="-285750">
              <a:lnSpc>
                <a:spcPct val="115000"/>
              </a:lnSpc>
              <a:spcBef>
                <a:spcPts val="0"/>
              </a:spcBef>
              <a:spcAft>
                <a:spcPts val="800"/>
              </a:spcAft>
              <a:buFont typeface="Courier New" panose="02070309020205020404" pitchFamily="49" charset="0"/>
              <a:buChar char="o"/>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Decision Trees visualizations showing the how decisions were determined from the root nodes to terminal nodes.</a:t>
            </a:r>
          </a:p>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9</a:t>
            </a:fld>
            <a:endParaRPr lang="en-US"/>
          </a:p>
        </p:txBody>
      </p:sp>
    </p:spTree>
    <p:extLst>
      <p:ext uri="{BB962C8B-B14F-4D97-AF65-F5344CB8AC3E}">
        <p14:creationId xmlns:p14="http://schemas.microsoft.com/office/powerpoint/2010/main" val="3672232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 project was presented as a presentation with visualizations to allow easily digestible insights to be conveyed to stakeholders and interested parties.</a:t>
            </a:r>
          </a:p>
          <a:p>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The analysis predicted France to win the RWC 2023, as they were the best-performing team since RWC 2019 and the host nation for RWC 2023. the decision tree models consistently identified France as the top performer in both initial and improved models. Other top teams included Ireland and New Zealand.</a:t>
            </a:r>
          </a:p>
          <a:p>
            <a:r>
              <a:rPr lang="en-US" sz="1800" dirty="0">
                <a:effectLst/>
                <a:latin typeface="Aptos" panose="020B0004020202020204" pitchFamily="34" charset="0"/>
                <a:cs typeface="Times New Roman" panose="02020603050405020304" pitchFamily="18" charset="0"/>
              </a:rPr>
              <a:t>Multiple Attempts to improve the Naïve Bayes Classification and Decision Tree Analysis Accuracy of the Models such as LaPlace </a:t>
            </a:r>
            <a:r>
              <a:rPr lang="en-US" sz="1800" dirty="0">
                <a:effectLst/>
                <a:latin typeface="Aptos" panose="020B0004020202020204" pitchFamily="34" charset="0"/>
                <a:ea typeface="Aptos" panose="020B0004020202020204" pitchFamily="34" charset="0"/>
                <a:cs typeface="Times New Roman" panose="02020603050405020304" pitchFamily="18" charset="0"/>
              </a:rPr>
              <a:t>smoothing and 10-fold cross validation with respect to the Naïve Bayes Model and pruning, iterating across an increasing complexity parameter (cp) and 10-fold cross validation for the Decision Trees.</a:t>
            </a:r>
          </a:p>
          <a:p>
            <a:endParaRPr lang="en-US" sz="1800" dirty="0">
              <a:effectLst/>
              <a:latin typeface="Aptos" panose="020B0004020202020204" pitchFamily="34" charset="0"/>
              <a:cs typeface="Times New Roman" panose="02020603050405020304" pitchFamily="18" charset="0"/>
            </a:endParaRPr>
          </a:p>
          <a:p>
            <a:r>
              <a:rPr lang="en-US" sz="1800" dirty="0">
                <a:effectLst/>
                <a:latin typeface="Aptos" panose="020B0004020202020204" pitchFamily="34" charset="0"/>
                <a:cs typeface="Times New Roman" panose="02020603050405020304" pitchFamily="18" charset="0"/>
              </a:rPr>
              <a:t>The performance of the analysis was unfortunately limited due to the data at hand. </a:t>
            </a:r>
            <a:r>
              <a:rPr lang="en-US" sz="1800" dirty="0">
                <a:effectLst/>
                <a:latin typeface="Aptos" panose="020B0004020202020204" pitchFamily="34" charset="0"/>
                <a:ea typeface="Aptos" panose="020B0004020202020204" pitchFamily="34" charset="0"/>
                <a:cs typeface="Times New Roman" panose="02020603050405020304" pitchFamily="18" charset="0"/>
              </a:rPr>
              <a:t>The analysis could be improved such as more information from match data included within the analysis. This could include the number of penalties from each participating team, the number of yellow or red cards from each team, and the number of injuries before and during the game could improve the analyses within the project. Other categorical information that could be included could be if the first- or second-string team was playing, the weather on the day of the match (raining, heat, wind speed) or the field formation the team adopts when playing in a match. This would not only aid in improving the current models but also widen the number of models one can apply to the data.</a:t>
            </a:r>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10</a:t>
            </a:fld>
            <a:endParaRPr lang="en-US"/>
          </a:p>
        </p:txBody>
      </p:sp>
    </p:spTree>
    <p:extLst>
      <p:ext uri="{BB962C8B-B14F-4D97-AF65-F5344CB8AC3E}">
        <p14:creationId xmlns:p14="http://schemas.microsoft.com/office/powerpoint/2010/main" val="1595254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3" descr="Syracuse University is presented next to a block S in orange on a white background." title="Syracuse University Logo">
            <a:extLst>
              <a:ext uri="{FF2B5EF4-FFF2-40B4-BE49-F238E27FC236}">
                <a16:creationId xmlns:a16="http://schemas.microsoft.com/office/drawing/2014/main" id="{45EA3A71-4B99-694C-96D0-5C3A8731AD4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6" name="Picture 5">
            <a:extLst>
              <a:ext uri="{FF2B5EF4-FFF2-40B4-BE49-F238E27FC236}">
                <a16:creationId xmlns:a16="http://schemas.microsoft.com/office/drawing/2014/main" id="{52DAECBF-3FA0-5140-979A-A6B0B5EA3BB8}"/>
              </a:ext>
            </a:extLst>
          </p:cNvPr>
          <p:cNvPicPr>
            <a:picLocks noChangeAspect="1"/>
          </p:cNvPicPr>
          <p:nvPr userDrawn="1"/>
        </p:nvPicPr>
        <p:blipFill>
          <a:blip r:embed="rId3"/>
          <a:stretch>
            <a:fillRect/>
          </a:stretch>
        </p:blipFill>
        <p:spPr>
          <a:xfrm>
            <a:off x="7571667" y="442093"/>
            <a:ext cx="4335411" cy="5963476"/>
          </a:xfrm>
          <a:prstGeom prst="rect">
            <a:avLst/>
          </a:prstGeom>
        </p:spPr>
      </p:pic>
    </p:spTree>
    <p:extLst>
      <p:ext uri="{BB962C8B-B14F-4D97-AF65-F5344CB8AC3E}">
        <p14:creationId xmlns:p14="http://schemas.microsoft.com/office/powerpoint/2010/main" val="384275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dirty="0"/>
          </a:p>
        </p:txBody>
      </p:sp>
    </p:spTree>
    <p:extLst>
      <p:ext uri="{BB962C8B-B14F-4D97-AF65-F5344CB8AC3E}">
        <p14:creationId xmlns:p14="http://schemas.microsoft.com/office/powerpoint/2010/main" val="1652140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dirty="0"/>
          </a:p>
        </p:txBody>
      </p:sp>
    </p:spTree>
    <p:extLst>
      <p:ext uri="{BB962C8B-B14F-4D97-AF65-F5344CB8AC3E}">
        <p14:creationId xmlns:p14="http://schemas.microsoft.com/office/powerpoint/2010/main" val="301055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0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6704062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268176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1710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87574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000">
                <a:solidFill>
                  <a:schemeClr val="tx1"/>
                </a:solidFill>
              </a:defRPr>
            </a:lvl1pPr>
          </a:lstStyle>
          <a:p>
            <a:endParaRPr lang="en-US" dirty="0"/>
          </a:p>
        </p:txBody>
      </p:sp>
      <p:pic>
        <p:nvPicPr>
          <p:cNvPr id="5" name="Picture 2" descr="Syracuse University is presented next to a block S in orange on a white background." title="Syracuse University Logo">
            <a:extLst>
              <a:ext uri="{FF2B5EF4-FFF2-40B4-BE49-F238E27FC236}">
                <a16:creationId xmlns:a16="http://schemas.microsoft.com/office/drawing/2014/main" id="{DB50F347-9886-324C-A880-F8E9B3A822C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90" r="-90"/>
          <a:stretch/>
        </p:blipFill>
        <p:spPr>
          <a:xfrm>
            <a:off x="696058" y="365760"/>
            <a:ext cx="2418374" cy="457200"/>
          </a:xfrm>
          <a:prstGeom prst="rect">
            <a:avLst/>
          </a:prstGeom>
        </p:spPr>
      </p:pic>
    </p:spTree>
    <p:extLst>
      <p:ext uri="{BB962C8B-B14F-4D97-AF65-F5344CB8AC3E}">
        <p14:creationId xmlns:p14="http://schemas.microsoft.com/office/powerpoint/2010/main" val="306598615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000">
                <a:solidFill>
                  <a:schemeClr val="tx1"/>
                </a:solidFill>
              </a:defRPr>
            </a:lvl1pPr>
          </a:lstStyle>
          <a:p>
            <a:endParaRPr lang="en-US" dirty="0"/>
          </a:p>
        </p:txBody>
      </p:sp>
      <p:pic>
        <p:nvPicPr>
          <p:cNvPr id="6" name="Picture 3" descr="Syracuse University is presented next to a block S in white on an orange background." title="Syracuse University Logo">
            <a:extLst>
              <a:ext uri="{FF2B5EF4-FFF2-40B4-BE49-F238E27FC236}">
                <a16:creationId xmlns:a16="http://schemas.microsoft.com/office/drawing/2014/main" id="{041D6A3C-A6D7-5C40-8DB1-7F7F93BCA5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26931433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Nav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9EDC7-C6D8-5243-B8E5-E33628700FEB}"/>
              </a:ext>
            </a:extLst>
          </p:cNvPr>
          <p:cNvPicPr>
            <a:picLocks noChangeAspect="1"/>
          </p:cNvPicPr>
          <p:nvPr userDrawn="1"/>
        </p:nvPicPr>
        <p:blipFill>
          <a:blip r:embed="rId2"/>
          <a:stretch>
            <a:fillRect/>
          </a:stretch>
        </p:blipFill>
        <p:spPr>
          <a:xfrm>
            <a:off x="7571666" y="447261"/>
            <a:ext cx="4335412" cy="5963478"/>
          </a:xfrm>
          <a:prstGeom prst="rect">
            <a:avLst/>
          </a:prstGeom>
        </p:spPr>
      </p:pic>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3" descr="Syracuse University is presented next to a block S in orange on a white background." title="Syracuse University Logo">
            <a:extLst>
              <a:ext uri="{FF2B5EF4-FFF2-40B4-BE49-F238E27FC236}">
                <a16:creationId xmlns:a16="http://schemas.microsoft.com/office/drawing/2014/main" id="{33CC16B8-858B-E641-A281-B2BCE05C59E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spTree>
    <p:extLst>
      <p:ext uri="{BB962C8B-B14F-4D97-AF65-F5344CB8AC3E}">
        <p14:creationId xmlns:p14="http://schemas.microsoft.com/office/powerpoint/2010/main" val="23013944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000">
                <a:solidFill>
                  <a:schemeClr val="tx2"/>
                </a:solidFill>
              </a:defRPr>
            </a:lvl1pPr>
          </a:lstStyle>
          <a:p>
            <a:endParaRPr lang="en-US" dirty="0"/>
          </a:p>
        </p:txBody>
      </p:sp>
      <p:pic>
        <p:nvPicPr>
          <p:cNvPr id="6" name="Picture 3" descr="Syracuse University is presented next to a block S in orange on a navy background." title="Syracuse University Logo">
            <a:extLst>
              <a:ext uri="{FF2B5EF4-FFF2-40B4-BE49-F238E27FC236}">
                <a16:creationId xmlns:a16="http://schemas.microsoft.com/office/drawing/2014/main" id="{AA5B4474-4214-1746-A7BA-39AF0E90AC9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361153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3" descr="Syracuse University is presented next to a block S in white on an orange background" title="Syracuse University Logo">
            <a:extLst>
              <a:ext uri="{FF2B5EF4-FFF2-40B4-BE49-F238E27FC236}">
                <a16:creationId xmlns:a16="http://schemas.microsoft.com/office/drawing/2014/main" id="{7CF03E9B-FCD7-F442-A254-65ABE0B4FC5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6" name="Picture 5">
            <a:extLst>
              <a:ext uri="{FF2B5EF4-FFF2-40B4-BE49-F238E27FC236}">
                <a16:creationId xmlns:a16="http://schemas.microsoft.com/office/drawing/2014/main" id="{4195035D-9821-C346-95B9-16D6E959C085}"/>
              </a:ext>
            </a:extLst>
          </p:cNvPr>
          <p:cNvPicPr>
            <a:picLocks noChangeAspect="1"/>
          </p:cNvPicPr>
          <p:nvPr userDrawn="1"/>
        </p:nvPicPr>
        <p:blipFill>
          <a:blip r:embed="rId3"/>
          <a:stretch>
            <a:fillRect/>
          </a:stretch>
        </p:blipFill>
        <p:spPr>
          <a:xfrm>
            <a:off x="7571666" y="447261"/>
            <a:ext cx="4335412" cy="5963478"/>
          </a:xfrm>
          <a:prstGeom prst="rect">
            <a:avLst/>
          </a:prstGeom>
        </p:spPr>
      </p:pic>
    </p:spTree>
    <p:extLst>
      <p:ext uri="{BB962C8B-B14F-4D97-AF65-F5344CB8AC3E}">
        <p14:creationId xmlns:p14="http://schemas.microsoft.com/office/powerpoint/2010/main" val="288493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7" name="Picture 4" descr="Syracuse University is presented next to a block S in white on an orange background" title="Syracuse University Logo">
            <a:extLst>
              <a:ext uri="{FF2B5EF4-FFF2-40B4-BE49-F238E27FC236}">
                <a16:creationId xmlns:a16="http://schemas.microsoft.com/office/drawing/2014/main" id="{DE7701AA-76BC-3943-BF2D-8660BCB5DAE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35" b="735"/>
          <a:stretch/>
        </p:blipFill>
        <p:spPr>
          <a:xfrm>
            <a:off x="457200" y="457200"/>
            <a:ext cx="3300984" cy="621792"/>
          </a:xfrm>
          <a:prstGeom prst="rect">
            <a:avLst/>
          </a:prstGeom>
        </p:spPr>
      </p:pic>
    </p:spTree>
    <p:extLst>
      <p:ext uri="{BB962C8B-B14F-4D97-AF65-F5344CB8AC3E}">
        <p14:creationId xmlns:p14="http://schemas.microsoft.com/office/powerpoint/2010/main" val="2401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6" name="Picture 4" descr="Syracuse University is presented next to a block S in orange on a navy background. " title="Syracuse University Logo">
            <a:extLst>
              <a:ext uri="{FF2B5EF4-FFF2-40B4-BE49-F238E27FC236}">
                <a16:creationId xmlns:a16="http://schemas.microsoft.com/office/drawing/2014/main" id="{BAA10509-61C6-614C-9E42-CC55FDFFA3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 y="457200"/>
            <a:ext cx="3300984" cy="621792"/>
          </a:xfrm>
          <a:prstGeom prst="rect">
            <a:avLst/>
          </a:prstGeom>
        </p:spPr>
      </p:pic>
    </p:spTree>
    <p:extLst>
      <p:ext uri="{BB962C8B-B14F-4D97-AF65-F5344CB8AC3E}">
        <p14:creationId xmlns:p14="http://schemas.microsoft.com/office/powerpoint/2010/main" val="569864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a:lvl1pPr>
            <a:lvl2pPr marL="9525" indent="0">
              <a:buNone/>
              <a:tabLst/>
              <a:defRPr/>
            </a:lvl2pPr>
            <a:lvl3pPr marL="9525" indent="0">
              <a:buNone/>
              <a:tabLst/>
              <a:defRPr/>
            </a:lvl3pPr>
            <a:lvl4pPr marL="9525" indent="0">
              <a:buNone/>
              <a:tabLst/>
              <a:defRPr/>
            </a:lvl4pPr>
            <a:lvl5pPr marL="952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47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dirty="0"/>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5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000" dirty="0">
                <a:solidFill>
                  <a:schemeClr val="tx2"/>
                </a:solidFill>
                <a:latin typeface="Georgia" panose="02040502050405020303" pitchFamily="18" charset="0"/>
                <a:ea typeface="Verdana" panose="020B0604030504040204" pitchFamily="34" charset="0"/>
                <a:cs typeface="Verdana" panose="020B0604030504040204" pitchFamily="34" charset="0"/>
              </a:rPr>
              <a:t>Syracuse University</a:t>
            </a:r>
          </a:p>
        </p:txBody>
      </p:sp>
      <p:sp>
        <p:nvSpPr>
          <p:cNvPr id="12" name="TextBox 5">
            <a:extLst>
              <a:ext uri="{FF2B5EF4-FFF2-40B4-BE49-F238E27FC236}">
                <a16:creationId xmlns:a16="http://schemas.microsoft.com/office/drawing/2014/main" id="{5617610D-C255-5549-8A79-A9BD2F9C5841}"/>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900" b="0" smtClean="0">
                <a:solidFill>
                  <a:schemeClr val="tx2"/>
                </a:solidFill>
                <a:latin typeface="Verdana" panose="020B0604030504040204" pitchFamily="34" charset="0"/>
                <a:ea typeface="Verdana" panose="020B0604030504040204" pitchFamily="34" charset="0"/>
                <a:cs typeface="Verdana" panose="020B0604030504040204" pitchFamily="34" charset="0"/>
              </a:rPr>
              <a:t>‹#›</a:t>
            </a:fld>
            <a:endParaRPr lang="en-US" sz="900" b="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68965934"/>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8" r:id="rId5"/>
    <p:sldLayoutId id="2147483671" r:id="rId6"/>
    <p:sldLayoutId id="2147483650" r:id="rId7"/>
    <p:sldLayoutId id="2147483652" r:id="rId8"/>
    <p:sldLayoutId id="2147483653" r:id="rId9"/>
    <p:sldLayoutId id="2147483672" r:id="rId10"/>
    <p:sldLayoutId id="2147483655" r:id="rId11"/>
    <p:sldLayoutId id="2147483654" r:id="rId12"/>
    <p:sldLayoutId id="2147483673" r:id="rId13"/>
    <p:sldLayoutId id="2147483658" r:id="rId14"/>
    <p:sldLayoutId id="2147483657" r:id="rId15"/>
    <p:sldLayoutId id="2147483662" r:id="rId16"/>
    <p:sldLayoutId id="2147483663" r:id="rId17"/>
    <p:sldLayoutId id="2147483656" r:id="rId18"/>
    <p:sldLayoutId id="2147483660" r:id="rId19"/>
    <p:sldLayoutId id="2147483661" r:id="rId20"/>
  </p:sldLayoutIdLst>
  <p:txStyles>
    <p:titleStyle>
      <a:lvl1pPr algn="l" defTabSz="914400" rtl="0" eaLnBrk="1" latinLnBrk="0" hangingPunct="1">
        <a:lnSpc>
          <a:spcPct val="9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0"/>
        </a:spcBef>
        <a:spcAft>
          <a:spcPts val="1200"/>
        </a:spcAft>
        <a:buClr>
          <a:schemeClr val="tx2"/>
        </a:buClr>
        <a:buFont typeface="Arial" panose="020B0604020202020204" pitchFamily="34" charset="0"/>
        <a:buChar char="•"/>
        <a:defRPr sz="28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0"/>
        </a:spcBef>
        <a:spcAft>
          <a:spcPts val="1200"/>
        </a:spcAft>
        <a:buClr>
          <a:schemeClr val="tx2"/>
        </a:buClr>
        <a:buFont typeface="System Font Regular"/>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0"/>
        </a:spcBef>
        <a:spcAft>
          <a:spcPts val="1200"/>
        </a:spcAft>
        <a:buClr>
          <a:schemeClr val="accent1"/>
        </a:buClr>
        <a:buFont typeface="Wingdings" pitchFamily="2" charset="2"/>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0"/>
        </a:spcBef>
        <a:spcAft>
          <a:spcPts val="1200"/>
        </a:spcAft>
        <a:buClr>
          <a:schemeClr val="accent1"/>
        </a:buClr>
        <a:buFont typeface="System Font Regular"/>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0"/>
        </a:spcBef>
        <a:spcAft>
          <a:spcPts val="1200"/>
        </a:spcAft>
        <a:buClrTx/>
        <a:buFont typeface="Arial" panose="020B0604020202020204" pitchFamily="34" charset="0"/>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ai.stanford.edu/~amaas/data/sentime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hyperlink" Target="https://www.kaggle.com/datasets/jillanisofttech/updated-resume-dataset" TargetMode="External"/><Relationship Id="rId4" Type="http://schemas.openxmlformats.org/officeDocument/2006/relationships/hyperlink" Target="https://www.kaggle.com/datasets/snehaanbhawal/resume-datase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mailto:loroach@syr.edu" TargetMode="External"/><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hyperlink" Target="https://github.com/LoganRoach/Syracuse-Applied-Data-Science-MS-Portfolio" TargetMode="External"/><Relationship Id="rId5" Type="http://schemas.openxmlformats.org/officeDocument/2006/relationships/hyperlink" Target="https://github.com/LoganRoach" TargetMode="External"/><Relationship Id="rId4" Type="http://schemas.openxmlformats.org/officeDocument/2006/relationships/hyperlink" Target="mailto:logan.roach587@gmail.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hitman.syracuse.edu/about/newsroom/whitman-news/news-detail/2023/02/03/full-speed-ahead-creating-the-business-school-of-the-future" TargetMode="External"/><Relationship Id="rId2" Type="http://schemas.openxmlformats.org/officeDocument/2006/relationships/hyperlink" Target="https://mpf.com/leading-with-impact-the-secrets-to-effective-presentation-skills/" TargetMode="External"/><Relationship Id="rId1" Type="http://schemas.openxmlformats.org/officeDocument/2006/relationships/slideLayout" Target="../slideLayouts/slideLayout6.xml"/><Relationship Id="rId6" Type="http://schemas.openxmlformats.org/officeDocument/2006/relationships/hyperlink" Target="https://en.wikipedia.org/wiki/Yahoo!_Finance" TargetMode="External"/><Relationship Id="rId5" Type="http://schemas.openxmlformats.org/officeDocument/2006/relationships/hyperlink" Target="https://www.rugbyworldcup.com/2023/news/379128/striking-new-logo-and-brand-identity-launched-for-rugby-world-cup-2023" TargetMode="External"/><Relationship Id="rId4" Type="http://schemas.openxmlformats.org/officeDocument/2006/relationships/hyperlink" Target="https://endurance.biz/2013/industry-news/wahoo-fitness-takes-strava-indoors-segments-cycling-ap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lylebegbie/international-rugby-union-results-from-18712022"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5D7DE5E-CDA9-F941-923C-1B3B708442C3}"/>
              </a:ext>
            </a:extLst>
          </p:cNvPr>
          <p:cNvSpPr>
            <a:spLocks noGrp="1"/>
          </p:cNvSpPr>
          <p:nvPr>
            <p:ph type="ctrTitle"/>
          </p:nvPr>
        </p:nvSpPr>
        <p:spPr/>
        <p:txBody>
          <a:bodyPr/>
          <a:lstStyle/>
          <a:p>
            <a:r>
              <a:rPr lang="en-US" dirty="0"/>
              <a:t>Applied Data Science MS Portfolio</a:t>
            </a:r>
          </a:p>
        </p:txBody>
      </p:sp>
      <p:sp>
        <p:nvSpPr>
          <p:cNvPr id="8" name="Subtitle 2">
            <a:extLst>
              <a:ext uri="{FF2B5EF4-FFF2-40B4-BE49-F238E27FC236}">
                <a16:creationId xmlns:a16="http://schemas.microsoft.com/office/drawing/2014/main" id="{FEF7FDFF-7B86-BC4E-B0DD-84BC918A349F}"/>
              </a:ext>
            </a:extLst>
          </p:cNvPr>
          <p:cNvSpPr>
            <a:spLocks noGrp="1"/>
          </p:cNvSpPr>
          <p:nvPr>
            <p:ph type="subTitle" idx="1"/>
          </p:nvPr>
        </p:nvSpPr>
        <p:spPr/>
        <p:txBody>
          <a:bodyPr/>
          <a:lstStyle/>
          <a:p>
            <a:r>
              <a:rPr lang="en-US" dirty="0"/>
              <a:t>Logan Roach</a:t>
            </a:r>
          </a:p>
          <a:p>
            <a:r>
              <a:rPr lang="en-US" dirty="0"/>
              <a:t>2024</a:t>
            </a:r>
          </a:p>
        </p:txBody>
      </p:sp>
      <p:pic>
        <p:nvPicPr>
          <p:cNvPr id="6" name="Picture Placeholder 3" descr="Aerial photo of campus buildings: Crouse, Maxwell, Eggers, and Tolley. The photo is taken in the fall. Trees are turning into yellows and browns in the background. " title="Syracuse University Campus">
            <a:extLst>
              <a:ext uri="{FF2B5EF4-FFF2-40B4-BE49-F238E27FC236}">
                <a16:creationId xmlns:a16="http://schemas.microsoft.com/office/drawing/2014/main" id="{A75B6B7E-AA76-B54A-AAEF-B2AC81D8C0E4}"/>
              </a:ext>
            </a:extLst>
          </p:cNvPr>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t="8" b="8"/>
          <a:stretch/>
        </p:blipFill>
        <p:spPr/>
      </p:pic>
    </p:spTree>
    <p:extLst>
      <p:ext uri="{BB962C8B-B14F-4D97-AF65-F5344CB8AC3E}">
        <p14:creationId xmlns:p14="http://schemas.microsoft.com/office/powerpoint/2010/main" val="2667022424"/>
      </p:ext>
    </p:extLst>
  </p:cSld>
  <p:clrMapOvr>
    <a:masterClrMapping/>
  </p:clrMapOvr>
  <mc:AlternateContent xmlns:mc="http://schemas.openxmlformats.org/markup-compatibility/2006" xmlns:p14="http://schemas.microsoft.com/office/powerpoint/2010/main">
    <mc:Choice Requires="p14">
      <p:transition spd="slow" p14:dur="2000" advTm="11241"/>
    </mc:Choice>
    <mc:Fallback xmlns="">
      <p:transition spd="slow" advTm="112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1536-7A67-7B7A-48A4-CF984C2C34AE}"/>
              </a:ext>
            </a:extLst>
          </p:cNvPr>
          <p:cNvSpPr>
            <a:spLocks noGrp="1"/>
          </p:cNvSpPr>
          <p:nvPr>
            <p:ph type="title"/>
          </p:nvPr>
        </p:nvSpPr>
        <p:spPr/>
        <p:txBody>
          <a:bodyPr>
            <a:normAutofit fontScale="90000"/>
          </a:bodyPr>
          <a:lstStyle/>
          <a:p>
            <a:r>
              <a:rPr lang="en-US" sz="3200" dirty="0"/>
              <a:t>Applied Machine Learning : Predicting the Winner of The Rugby World Cup Results</a:t>
            </a:r>
            <a:br>
              <a:rPr lang="en-US" sz="3200" dirty="0"/>
            </a:br>
            <a:endParaRPr lang="en-US" dirty="0"/>
          </a:p>
        </p:txBody>
      </p:sp>
      <p:sp>
        <p:nvSpPr>
          <p:cNvPr id="3" name="Content Placeholder 2">
            <a:extLst>
              <a:ext uri="{FF2B5EF4-FFF2-40B4-BE49-F238E27FC236}">
                <a16:creationId xmlns:a16="http://schemas.microsoft.com/office/drawing/2014/main" id="{7EDB6EB6-3E18-5474-83A8-8340024566F1}"/>
              </a:ext>
            </a:extLst>
          </p:cNvPr>
          <p:cNvSpPr>
            <a:spLocks noGrp="1"/>
          </p:cNvSpPr>
          <p:nvPr>
            <p:ph sz="half" idx="1"/>
          </p:nvPr>
        </p:nvSpPr>
        <p:spPr/>
        <p:txBody>
          <a:bodyPr/>
          <a:lstStyle/>
          <a:p>
            <a:r>
              <a:rPr lang="en-US" dirty="0"/>
              <a:t>Association Rule Mining found the most important rule for winning was home team advantage</a:t>
            </a:r>
          </a:p>
          <a:p>
            <a:r>
              <a:rPr lang="en-US" dirty="0"/>
              <a:t>Naïve Bayes Classification using the data to determine a match winner: 60% accuracy </a:t>
            </a:r>
          </a:p>
          <a:p>
            <a:pPr marL="0" indent="0">
              <a:buNone/>
            </a:pPr>
            <a:r>
              <a:rPr lang="en-US" dirty="0"/>
              <a:t> </a:t>
            </a:r>
          </a:p>
        </p:txBody>
      </p:sp>
      <p:sp>
        <p:nvSpPr>
          <p:cNvPr id="4" name="Content Placeholder 3">
            <a:extLst>
              <a:ext uri="{FF2B5EF4-FFF2-40B4-BE49-F238E27FC236}">
                <a16:creationId xmlns:a16="http://schemas.microsoft.com/office/drawing/2014/main" id="{466D849D-3A6A-24DA-7D24-FEA293FBF220}"/>
              </a:ext>
            </a:extLst>
          </p:cNvPr>
          <p:cNvSpPr>
            <a:spLocks noGrp="1"/>
          </p:cNvSpPr>
          <p:nvPr>
            <p:ph sz="half" idx="2"/>
          </p:nvPr>
        </p:nvSpPr>
        <p:spPr/>
        <p:txBody>
          <a:bodyPr>
            <a:normAutofit fontScale="92500" lnSpcReduction="10000"/>
          </a:bodyPr>
          <a:lstStyle/>
          <a:p>
            <a:endParaRPr lang="en-US" dirty="0"/>
          </a:p>
          <a:p>
            <a:endParaRPr lang="en-US" dirty="0"/>
          </a:p>
          <a:p>
            <a:endParaRPr lang="en-US" dirty="0"/>
          </a:p>
          <a:p>
            <a:endParaRPr lang="en-US" dirty="0"/>
          </a:p>
          <a:p>
            <a:r>
              <a:rPr lang="en-US" dirty="0"/>
              <a:t>Decision Trees Analysis: Determined France had 20% chance of winning (highest from participating teams)</a:t>
            </a:r>
          </a:p>
          <a:p>
            <a:r>
              <a:rPr lang="en-US" dirty="0"/>
              <a:t>Decision Tree Accuracy: 53.33% (CP =0.02)</a:t>
            </a:r>
          </a:p>
        </p:txBody>
      </p:sp>
      <p:pic>
        <p:nvPicPr>
          <p:cNvPr id="6" name="Picture 5">
            <a:extLst>
              <a:ext uri="{FF2B5EF4-FFF2-40B4-BE49-F238E27FC236}">
                <a16:creationId xmlns:a16="http://schemas.microsoft.com/office/drawing/2014/main" id="{6E53AF6D-C037-35B1-DF53-EFD37395CB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185545"/>
            <a:ext cx="5944235" cy="2243455"/>
          </a:xfrm>
          <a:prstGeom prst="rect">
            <a:avLst/>
          </a:prstGeom>
          <a:noFill/>
        </p:spPr>
      </p:pic>
    </p:spTree>
    <p:extLst>
      <p:ext uri="{BB962C8B-B14F-4D97-AF65-F5344CB8AC3E}">
        <p14:creationId xmlns:p14="http://schemas.microsoft.com/office/powerpoint/2010/main" val="3751851120"/>
      </p:ext>
    </p:extLst>
  </p:cSld>
  <p:clrMapOvr>
    <a:masterClrMapping/>
  </p:clrMapOvr>
  <mc:AlternateContent xmlns:mc="http://schemas.openxmlformats.org/markup-compatibility/2006" xmlns:p14="http://schemas.microsoft.com/office/powerpoint/2010/main">
    <mc:Choice Requires="p14">
      <p:transition spd="slow" p14:dur="2000" advTm="127280"/>
    </mc:Choice>
    <mc:Fallback xmlns="">
      <p:transition spd="slow" advTm="12728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1536-7A67-7B7A-48A4-CF984C2C34AE}"/>
              </a:ext>
            </a:extLst>
          </p:cNvPr>
          <p:cNvSpPr>
            <a:spLocks noGrp="1"/>
          </p:cNvSpPr>
          <p:nvPr>
            <p:ph type="title"/>
          </p:nvPr>
        </p:nvSpPr>
        <p:spPr>
          <a:xfrm>
            <a:off x="838201" y="365125"/>
            <a:ext cx="7814150" cy="1325563"/>
          </a:xfrm>
        </p:spPr>
        <p:txBody>
          <a:bodyPr>
            <a:normAutofit fontScale="90000"/>
          </a:bodyPr>
          <a:lstStyle/>
          <a:p>
            <a:r>
              <a:rPr lang="en-US" sz="3200" dirty="0"/>
              <a:t>Deep Learning: Recursive Neural Networks In Financial Markets</a:t>
            </a:r>
            <a:br>
              <a:rPr lang="en-US" sz="3200" dirty="0"/>
            </a:br>
            <a:endParaRPr lang="en-US" dirty="0"/>
          </a:p>
        </p:txBody>
      </p:sp>
      <p:sp>
        <p:nvSpPr>
          <p:cNvPr id="3" name="Content Placeholder 2">
            <a:extLst>
              <a:ext uri="{FF2B5EF4-FFF2-40B4-BE49-F238E27FC236}">
                <a16:creationId xmlns:a16="http://schemas.microsoft.com/office/drawing/2014/main" id="{7EDB6EB6-3E18-5474-83A8-8340024566F1}"/>
              </a:ext>
            </a:extLst>
          </p:cNvPr>
          <p:cNvSpPr>
            <a:spLocks noGrp="1"/>
          </p:cNvSpPr>
          <p:nvPr>
            <p:ph sz="half" idx="1"/>
          </p:nvPr>
        </p:nvSpPr>
        <p:spPr/>
        <p:txBody>
          <a:bodyPr>
            <a:normAutofit fontScale="92500" lnSpcReduction="20000"/>
          </a:bodyPr>
          <a:lstStyle/>
          <a:p>
            <a:r>
              <a:rPr lang="en-US" dirty="0"/>
              <a:t>Goal: Apply Deep Learning Techniques and Compare to Traditional Machine Learning Methods</a:t>
            </a:r>
          </a:p>
          <a:p>
            <a:r>
              <a:rPr lang="en-US" dirty="0"/>
              <a:t>Deep Learning Models:</a:t>
            </a:r>
          </a:p>
          <a:p>
            <a:pPr lvl="1"/>
            <a:r>
              <a:rPr lang="en-US" dirty="0"/>
              <a:t>“Simple” Neural Network as a baseline deep learning model</a:t>
            </a:r>
          </a:p>
          <a:p>
            <a:pPr lvl="1"/>
            <a:r>
              <a:rPr lang="en-US" dirty="0"/>
              <a:t>Recurrent Neural Networks</a:t>
            </a:r>
          </a:p>
          <a:p>
            <a:pPr lvl="2"/>
            <a:r>
              <a:rPr lang="en-US" sz="1800" dirty="0">
                <a:effectLst/>
                <a:latin typeface="Aptos" panose="020B0004020202020204" pitchFamily="34" charset="0"/>
                <a:ea typeface="Aptos" panose="020B0004020202020204" pitchFamily="34" charset="0"/>
                <a:cs typeface="Times New Roman" panose="02020603050405020304" pitchFamily="18" charset="0"/>
              </a:rPr>
              <a:t>Long Short-Term Memory (LSTM)</a:t>
            </a:r>
          </a:p>
          <a:p>
            <a:pPr lvl="2"/>
            <a:r>
              <a:rPr lang="en-US" sz="1800" dirty="0">
                <a:effectLst/>
                <a:latin typeface="Aptos" panose="020B0004020202020204" pitchFamily="34" charset="0"/>
                <a:ea typeface="Aptos" panose="020B0004020202020204" pitchFamily="34" charset="0"/>
                <a:cs typeface="Times New Roman" panose="02020603050405020304" pitchFamily="18" charset="0"/>
              </a:rPr>
              <a:t>Gated Recurrent Unit (GRU) </a:t>
            </a:r>
            <a:endParaRPr lang="en-US" dirty="0"/>
          </a:p>
          <a:p>
            <a:r>
              <a:rPr lang="en-US" dirty="0"/>
              <a:t>Traditional Models: </a:t>
            </a:r>
          </a:p>
          <a:p>
            <a:pPr lvl="1"/>
            <a:r>
              <a:rPr lang="en-US" dirty="0"/>
              <a:t>Random Forest</a:t>
            </a:r>
          </a:p>
        </p:txBody>
      </p:sp>
      <p:sp>
        <p:nvSpPr>
          <p:cNvPr id="4" name="Content Placeholder 3">
            <a:extLst>
              <a:ext uri="{FF2B5EF4-FFF2-40B4-BE49-F238E27FC236}">
                <a16:creationId xmlns:a16="http://schemas.microsoft.com/office/drawing/2014/main" id="{466D849D-3A6A-24DA-7D24-FEA293FBF220}"/>
              </a:ext>
            </a:extLst>
          </p:cNvPr>
          <p:cNvSpPr>
            <a:spLocks noGrp="1"/>
          </p:cNvSpPr>
          <p:nvPr>
            <p:ph sz="half" idx="2"/>
          </p:nvPr>
        </p:nvSpPr>
        <p:spPr/>
        <p:txBody>
          <a:bodyPr>
            <a:normAutofit/>
          </a:bodyPr>
          <a:lstStyle/>
          <a:p>
            <a:r>
              <a:rPr lang="en-US" dirty="0"/>
              <a:t>Data Procurement:</a:t>
            </a:r>
          </a:p>
          <a:p>
            <a:pPr lvl="1"/>
            <a:r>
              <a:rPr lang="en-US" sz="1800" dirty="0">
                <a:effectLst/>
                <a:latin typeface="Aptos" panose="020B0004020202020204" pitchFamily="34" charset="0"/>
                <a:ea typeface="Aptos" panose="020B0004020202020204" pitchFamily="34" charset="0"/>
                <a:cs typeface="Times New Roman" panose="02020603050405020304" pitchFamily="18" charset="0"/>
              </a:rPr>
              <a:t>Y-Finance’s API </a:t>
            </a:r>
          </a:p>
          <a:p>
            <a:pPr lvl="1"/>
            <a:r>
              <a:rPr lang="en-US" sz="1800" dirty="0">
                <a:latin typeface="Aptos" panose="020B0004020202020204" pitchFamily="34" charset="0"/>
                <a:ea typeface="Aptos" panose="020B0004020202020204" pitchFamily="34" charset="0"/>
                <a:cs typeface="Times New Roman" panose="02020603050405020304" pitchFamily="18" charset="0"/>
              </a:rPr>
              <a:t>P</a:t>
            </a:r>
            <a:r>
              <a:rPr lang="en-US" sz="1800" dirty="0">
                <a:effectLst/>
                <a:latin typeface="Aptos" panose="020B0004020202020204" pitchFamily="34" charset="0"/>
                <a:ea typeface="Aptos" panose="020B0004020202020204" pitchFamily="34" charset="0"/>
                <a:cs typeface="Times New Roman" panose="02020603050405020304" pitchFamily="18" charset="0"/>
              </a:rPr>
              <a:t>ast 10,000 days of trading data of a specific stock </a:t>
            </a:r>
          </a:p>
          <a:p>
            <a:pPr lvl="1"/>
            <a:r>
              <a:rPr lang="en-US" sz="1800" dirty="0">
                <a:effectLst/>
                <a:latin typeface="Aptos" panose="020B0004020202020204" pitchFamily="34" charset="0"/>
                <a:ea typeface="Aptos" panose="020B0004020202020204" pitchFamily="34" charset="0"/>
                <a:cs typeface="Times New Roman" panose="02020603050405020304" pitchFamily="18" charset="0"/>
              </a:rPr>
              <a:t>Data of interest pulled: </a:t>
            </a:r>
          </a:p>
          <a:p>
            <a:pPr lvl="2"/>
            <a:r>
              <a:rPr lang="en-US" sz="1800" dirty="0">
                <a:effectLst/>
                <a:latin typeface="Aptos" panose="020B0004020202020204" pitchFamily="34" charset="0"/>
                <a:ea typeface="Aptos" panose="020B0004020202020204" pitchFamily="34" charset="0"/>
                <a:cs typeface="Times New Roman" panose="02020603050405020304" pitchFamily="18" charset="0"/>
              </a:rPr>
              <a:t>Date</a:t>
            </a:r>
          </a:p>
          <a:p>
            <a:pPr lvl="2"/>
            <a:r>
              <a:rPr lang="en-US" sz="1800" dirty="0">
                <a:effectLst/>
                <a:latin typeface="Aptos" panose="020B0004020202020204" pitchFamily="34" charset="0"/>
                <a:ea typeface="Aptos" panose="020B0004020202020204" pitchFamily="34" charset="0"/>
                <a:cs typeface="Times New Roman" panose="02020603050405020304" pitchFamily="18" charset="0"/>
              </a:rPr>
              <a:t>opening price of the stock</a:t>
            </a:r>
          </a:p>
          <a:p>
            <a:pPr lvl="2"/>
            <a:r>
              <a:rPr lang="en-US" sz="1800" dirty="0">
                <a:effectLst/>
                <a:latin typeface="Aptos" panose="020B0004020202020204" pitchFamily="34" charset="0"/>
                <a:ea typeface="Aptos" panose="020B0004020202020204" pitchFamily="34" charset="0"/>
                <a:cs typeface="Times New Roman" panose="02020603050405020304" pitchFamily="18" charset="0"/>
              </a:rPr>
              <a:t>closing price of the stock</a:t>
            </a:r>
          </a:p>
          <a:p>
            <a:pPr lvl="2"/>
            <a:r>
              <a:rPr lang="en-US" sz="1800" dirty="0">
                <a:effectLst/>
                <a:latin typeface="Aptos" panose="020B0004020202020204" pitchFamily="34" charset="0"/>
                <a:ea typeface="Aptos" panose="020B0004020202020204" pitchFamily="34" charset="0"/>
                <a:cs typeface="Times New Roman" panose="02020603050405020304" pitchFamily="18" charset="0"/>
              </a:rPr>
              <a:t>high and low prices of the stock</a:t>
            </a:r>
          </a:p>
          <a:p>
            <a:pPr lvl="2"/>
            <a:r>
              <a:rPr lang="en-US" sz="1800" dirty="0">
                <a:effectLst/>
                <a:latin typeface="Aptos" panose="020B0004020202020204" pitchFamily="34" charset="0"/>
                <a:ea typeface="Aptos" panose="020B0004020202020204" pitchFamily="34" charset="0"/>
                <a:cs typeface="Times New Roman" panose="02020603050405020304" pitchFamily="18" charset="0"/>
              </a:rPr>
              <a:t>adjusted close price</a:t>
            </a:r>
          </a:p>
          <a:p>
            <a:pPr lvl="2"/>
            <a:r>
              <a:rPr lang="en-US" sz="1800" dirty="0">
                <a:effectLst/>
                <a:latin typeface="Aptos" panose="020B0004020202020204" pitchFamily="34" charset="0"/>
                <a:ea typeface="Aptos" panose="020B0004020202020204" pitchFamily="34" charset="0"/>
                <a:cs typeface="Times New Roman" panose="02020603050405020304" pitchFamily="18" charset="0"/>
              </a:rPr>
              <a:t>volume</a:t>
            </a:r>
            <a:endParaRPr lang="en-US" dirty="0"/>
          </a:p>
        </p:txBody>
      </p:sp>
      <p:pic>
        <p:nvPicPr>
          <p:cNvPr id="6" name="Picture 5" descr="A purple text on a black background&#10;&#10;Description automatically generated">
            <a:extLst>
              <a:ext uri="{FF2B5EF4-FFF2-40B4-BE49-F238E27FC236}">
                <a16:creationId xmlns:a16="http://schemas.microsoft.com/office/drawing/2014/main" id="{750AAE2F-0FF3-C8ED-219F-69267A4E96CC}"/>
              </a:ext>
            </a:extLst>
          </p:cNvPr>
          <p:cNvPicPr>
            <a:picLocks noChangeAspect="1"/>
          </p:cNvPicPr>
          <p:nvPr/>
        </p:nvPicPr>
        <p:blipFill>
          <a:blip r:embed="rId3"/>
          <a:stretch>
            <a:fillRect/>
          </a:stretch>
        </p:blipFill>
        <p:spPr>
          <a:xfrm>
            <a:off x="8362320" y="230188"/>
            <a:ext cx="3571875" cy="1304925"/>
          </a:xfrm>
          <a:prstGeom prst="rect">
            <a:avLst/>
          </a:prstGeom>
        </p:spPr>
      </p:pic>
    </p:spTree>
    <p:extLst>
      <p:ext uri="{BB962C8B-B14F-4D97-AF65-F5344CB8AC3E}">
        <p14:creationId xmlns:p14="http://schemas.microsoft.com/office/powerpoint/2010/main" val="1205521177"/>
      </p:ext>
    </p:extLst>
  </p:cSld>
  <p:clrMapOvr>
    <a:masterClrMapping/>
  </p:clrMapOvr>
  <mc:AlternateContent xmlns:mc="http://schemas.openxmlformats.org/markup-compatibility/2006" xmlns:p14="http://schemas.microsoft.com/office/powerpoint/2010/main">
    <mc:Choice Requires="p14">
      <p:transition spd="slow" p14:dur="2000" advTm="71419"/>
    </mc:Choice>
    <mc:Fallback xmlns="">
      <p:transition spd="slow" advTm="7141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showing the growth of a number of years&#10;&#10;Description automatically generated with medium confidence">
            <a:extLst>
              <a:ext uri="{FF2B5EF4-FFF2-40B4-BE49-F238E27FC236}">
                <a16:creationId xmlns:a16="http://schemas.microsoft.com/office/drawing/2014/main" id="{DF807943-F76B-995D-0EE5-8340B8B42D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46238" y="4230621"/>
            <a:ext cx="3031506" cy="2081279"/>
          </a:xfrm>
          <a:prstGeom prst="rect">
            <a:avLst/>
          </a:prstGeom>
          <a:noFill/>
          <a:ln>
            <a:noFill/>
          </a:ln>
        </p:spPr>
      </p:pic>
      <p:sp>
        <p:nvSpPr>
          <p:cNvPr id="2" name="Title 1">
            <a:extLst>
              <a:ext uri="{FF2B5EF4-FFF2-40B4-BE49-F238E27FC236}">
                <a16:creationId xmlns:a16="http://schemas.microsoft.com/office/drawing/2014/main" id="{31A91536-7A67-7B7A-48A4-CF984C2C34AE}"/>
              </a:ext>
            </a:extLst>
          </p:cNvPr>
          <p:cNvSpPr>
            <a:spLocks noGrp="1"/>
          </p:cNvSpPr>
          <p:nvPr>
            <p:ph type="title"/>
          </p:nvPr>
        </p:nvSpPr>
        <p:spPr/>
        <p:txBody>
          <a:bodyPr>
            <a:normAutofit fontScale="90000"/>
          </a:bodyPr>
          <a:lstStyle/>
          <a:p>
            <a:r>
              <a:rPr lang="en-US" sz="3200" dirty="0"/>
              <a:t>Deep Learning: Recursive Neural Networks In Financial Markets Results</a:t>
            </a:r>
            <a:br>
              <a:rPr lang="en-US" sz="3200" dirty="0"/>
            </a:br>
            <a:endParaRPr lang="en-US" dirty="0"/>
          </a:p>
        </p:txBody>
      </p:sp>
      <p:sp>
        <p:nvSpPr>
          <p:cNvPr id="3" name="Content Placeholder 2">
            <a:extLst>
              <a:ext uri="{FF2B5EF4-FFF2-40B4-BE49-F238E27FC236}">
                <a16:creationId xmlns:a16="http://schemas.microsoft.com/office/drawing/2014/main" id="{7EDB6EB6-3E18-5474-83A8-8340024566F1}"/>
              </a:ext>
            </a:extLst>
          </p:cNvPr>
          <p:cNvSpPr>
            <a:spLocks noGrp="1"/>
          </p:cNvSpPr>
          <p:nvPr>
            <p:ph sz="half" idx="1"/>
          </p:nvPr>
        </p:nvSpPr>
        <p:spPr/>
        <p:txBody>
          <a:bodyPr/>
          <a:lstStyle/>
          <a:p>
            <a:r>
              <a:rPr lang="en-US" dirty="0"/>
              <a:t>Mean Absolute Error (MAE): how far way the prediction value is from the true value in dollar amounts</a:t>
            </a:r>
          </a:p>
          <a:p>
            <a:r>
              <a:rPr lang="en-US" dirty="0"/>
              <a:t>Initial RNN  Models’ Performance was good but over time the prediction broke down </a:t>
            </a:r>
          </a:p>
        </p:txBody>
      </p:sp>
      <p:sp>
        <p:nvSpPr>
          <p:cNvPr id="4" name="Content Placeholder 3">
            <a:extLst>
              <a:ext uri="{FF2B5EF4-FFF2-40B4-BE49-F238E27FC236}">
                <a16:creationId xmlns:a16="http://schemas.microsoft.com/office/drawing/2014/main" id="{466D849D-3A6A-24DA-7D24-FEA293FBF220}"/>
              </a:ext>
            </a:extLst>
          </p:cNvPr>
          <p:cNvSpPr>
            <a:spLocks noGrp="1"/>
          </p:cNvSpPr>
          <p:nvPr>
            <p:ph sz="half" idx="2"/>
          </p:nvPr>
        </p:nvSpPr>
        <p:spPr/>
        <p:txBody>
          <a:bodyPr/>
          <a:lstStyle/>
          <a:p>
            <a:r>
              <a:rPr lang="en-US" dirty="0"/>
              <a:t>Model Performance:</a:t>
            </a:r>
          </a:p>
          <a:p>
            <a:pPr lvl="1"/>
            <a:r>
              <a:rPr lang="en-US" dirty="0"/>
              <a:t>Random Forest Accuracy: 52.4%</a:t>
            </a:r>
          </a:p>
          <a:p>
            <a:pPr lvl="1"/>
            <a:r>
              <a:rPr lang="en-US" dirty="0"/>
              <a:t>“Simple Neural Network” MAE: 47.55</a:t>
            </a:r>
          </a:p>
          <a:p>
            <a:pPr lvl="1"/>
            <a:r>
              <a:rPr lang="en-US" dirty="0"/>
              <a:t>LSTM MAE:3.08</a:t>
            </a:r>
          </a:p>
          <a:p>
            <a:pPr lvl="1"/>
            <a:r>
              <a:rPr lang="en-US" dirty="0"/>
              <a:t>GRU MAE: 3.01</a:t>
            </a:r>
          </a:p>
          <a:p>
            <a:endParaRPr lang="en-US" dirty="0"/>
          </a:p>
        </p:txBody>
      </p:sp>
    </p:spTree>
    <p:extLst>
      <p:ext uri="{BB962C8B-B14F-4D97-AF65-F5344CB8AC3E}">
        <p14:creationId xmlns:p14="http://schemas.microsoft.com/office/powerpoint/2010/main" val="3988408580"/>
      </p:ext>
    </p:extLst>
  </p:cSld>
  <p:clrMapOvr>
    <a:masterClrMapping/>
  </p:clrMapOvr>
  <mc:AlternateContent xmlns:mc="http://schemas.openxmlformats.org/markup-compatibility/2006" xmlns:p14="http://schemas.microsoft.com/office/powerpoint/2010/main">
    <mc:Choice Requires="p14">
      <p:transition spd="slow" p14:dur="2000" advTm="55463"/>
    </mc:Choice>
    <mc:Fallback xmlns="">
      <p:transition spd="slow" advTm="5546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1536-7A67-7B7A-48A4-CF984C2C34AE}"/>
              </a:ext>
            </a:extLst>
          </p:cNvPr>
          <p:cNvSpPr>
            <a:spLocks noGrp="1"/>
          </p:cNvSpPr>
          <p:nvPr>
            <p:ph type="title"/>
          </p:nvPr>
        </p:nvSpPr>
        <p:spPr/>
        <p:txBody>
          <a:bodyPr>
            <a:normAutofit fontScale="90000"/>
          </a:bodyPr>
          <a:lstStyle/>
          <a:p>
            <a:r>
              <a:rPr lang="en-US" sz="3200" dirty="0"/>
              <a:t>Natural Language Processing: Predicting Sentiment using NLP Techniques</a:t>
            </a:r>
            <a:br>
              <a:rPr lang="en-US" sz="3200" dirty="0"/>
            </a:br>
            <a:endParaRPr lang="en-US" dirty="0"/>
          </a:p>
        </p:txBody>
      </p:sp>
      <p:sp>
        <p:nvSpPr>
          <p:cNvPr id="3" name="Content Placeholder 2">
            <a:extLst>
              <a:ext uri="{FF2B5EF4-FFF2-40B4-BE49-F238E27FC236}">
                <a16:creationId xmlns:a16="http://schemas.microsoft.com/office/drawing/2014/main" id="{7EDB6EB6-3E18-5474-83A8-8340024566F1}"/>
              </a:ext>
            </a:extLst>
          </p:cNvPr>
          <p:cNvSpPr>
            <a:spLocks noGrp="1"/>
          </p:cNvSpPr>
          <p:nvPr>
            <p:ph sz="half" idx="1"/>
          </p:nvPr>
        </p:nvSpPr>
        <p:spPr/>
        <p:txBody>
          <a:bodyPr/>
          <a:lstStyle/>
          <a:p>
            <a:r>
              <a:rPr lang="en-US" dirty="0"/>
              <a:t>Goal: Train a Naïve Bayes Classifier Model to classify sentiment of movies reviews using natural language processing</a:t>
            </a:r>
          </a:p>
          <a:p>
            <a:r>
              <a:rPr lang="en-US" dirty="0">
                <a:hlinkClick r:id="rId3"/>
              </a:rPr>
              <a:t>Data</a:t>
            </a:r>
            <a:r>
              <a:rPr lang="en-US" dirty="0"/>
              <a:t>: Found in the form of a corpus of text files organized by sentiment (positive/negative)</a:t>
            </a:r>
          </a:p>
        </p:txBody>
      </p:sp>
      <p:sp>
        <p:nvSpPr>
          <p:cNvPr id="4" name="Content Placeholder 3">
            <a:extLst>
              <a:ext uri="{FF2B5EF4-FFF2-40B4-BE49-F238E27FC236}">
                <a16:creationId xmlns:a16="http://schemas.microsoft.com/office/drawing/2014/main" id="{466D849D-3A6A-24DA-7D24-FEA293FBF220}"/>
              </a:ext>
            </a:extLst>
          </p:cNvPr>
          <p:cNvSpPr>
            <a:spLocks noGrp="1"/>
          </p:cNvSpPr>
          <p:nvPr>
            <p:ph sz="half" idx="2"/>
          </p:nvPr>
        </p:nvSpPr>
        <p:spPr/>
        <p:txBody>
          <a:bodyPr>
            <a:normAutofit/>
          </a:bodyPr>
          <a:lstStyle/>
          <a:p>
            <a:r>
              <a:rPr lang="en-US" dirty="0"/>
              <a:t>Feature Sets Generated For Analysis:</a:t>
            </a:r>
          </a:p>
          <a:p>
            <a:pPr lvl="1"/>
            <a:r>
              <a:rPr lang="en-US" dirty="0"/>
              <a:t>Bag of Words</a:t>
            </a:r>
          </a:p>
          <a:p>
            <a:pPr lvl="1"/>
            <a:r>
              <a:rPr lang="en-US" dirty="0"/>
              <a:t>Parts of Speech</a:t>
            </a:r>
          </a:p>
          <a:p>
            <a:pPr lvl="1"/>
            <a:r>
              <a:rPr lang="en-US" dirty="0"/>
              <a:t>Text Statistics</a:t>
            </a:r>
          </a:p>
          <a:p>
            <a:pPr lvl="1"/>
            <a:r>
              <a:rPr lang="en-US" dirty="0"/>
              <a:t>Bigrams</a:t>
            </a:r>
          </a:p>
          <a:p>
            <a:pPr lvl="1"/>
            <a:r>
              <a:rPr lang="en-US" dirty="0"/>
              <a:t>VADER- pre-defined feature set</a:t>
            </a:r>
          </a:p>
          <a:p>
            <a:pPr lvl="1"/>
            <a:r>
              <a:rPr lang="en-US" dirty="0"/>
              <a:t>TF-IDF tokenized feature set</a:t>
            </a:r>
          </a:p>
          <a:p>
            <a:endParaRPr lang="en-US" dirty="0"/>
          </a:p>
        </p:txBody>
      </p:sp>
    </p:spTree>
    <p:extLst>
      <p:ext uri="{BB962C8B-B14F-4D97-AF65-F5344CB8AC3E}">
        <p14:creationId xmlns:p14="http://schemas.microsoft.com/office/powerpoint/2010/main" val="2316141199"/>
      </p:ext>
    </p:extLst>
  </p:cSld>
  <p:clrMapOvr>
    <a:masterClrMapping/>
  </p:clrMapOvr>
  <mc:AlternateContent xmlns:mc="http://schemas.openxmlformats.org/markup-compatibility/2006" xmlns:p14="http://schemas.microsoft.com/office/powerpoint/2010/main">
    <mc:Choice Requires="p14">
      <p:transition spd="slow" p14:dur="2000" advTm="84546"/>
    </mc:Choice>
    <mc:Fallback xmlns="">
      <p:transition spd="slow" advTm="8454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1536-7A67-7B7A-48A4-CF984C2C34AE}"/>
              </a:ext>
            </a:extLst>
          </p:cNvPr>
          <p:cNvSpPr>
            <a:spLocks noGrp="1"/>
          </p:cNvSpPr>
          <p:nvPr>
            <p:ph type="title"/>
          </p:nvPr>
        </p:nvSpPr>
        <p:spPr/>
        <p:txBody>
          <a:bodyPr>
            <a:normAutofit fontScale="90000"/>
          </a:bodyPr>
          <a:lstStyle/>
          <a:p>
            <a:r>
              <a:rPr lang="en-US" sz="3200" dirty="0"/>
              <a:t>Natural Language Processing: Predicting Sentiment using NLP Techniques Results</a:t>
            </a:r>
            <a:br>
              <a:rPr lang="en-US" sz="3200" dirty="0"/>
            </a:br>
            <a:endParaRPr lang="en-US" dirty="0"/>
          </a:p>
        </p:txBody>
      </p:sp>
      <p:sp>
        <p:nvSpPr>
          <p:cNvPr id="3" name="Content Placeholder 2">
            <a:extLst>
              <a:ext uri="{FF2B5EF4-FFF2-40B4-BE49-F238E27FC236}">
                <a16:creationId xmlns:a16="http://schemas.microsoft.com/office/drawing/2014/main" id="{7EDB6EB6-3E18-5474-83A8-8340024566F1}"/>
              </a:ext>
            </a:extLst>
          </p:cNvPr>
          <p:cNvSpPr>
            <a:spLocks noGrp="1"/>
          </p:cNvSpPr>
          <p:nvPr>
            <p:ph sz="half" idx="1"/>
          </p:nvPr>
        </p:nvSpPr>
        <p:spPr>
          <a:xfrm>
            <a:off x="838200" y="1825625"/>
            <a:ext cx="10515600" cy="4351338"/>
          </a:xfrm>
        </p:spPr>
        <p:txBody>
          <a:bodyPr/>
          <a:lstStyle/>
          <a:p>
            <a:r>
              <a:rPr lang="en-US" dirty="0"/>
              <a:t>Tested 36 Classifiers of different and combined feature sets </a:t>
            </a:r>
          </a:p>
          <a:p>
            <a:r>
              <a:rPr lang="en-US" dirty="0"/>
              <a:t>Top Performing Naïve Bayes Classifier used a combination of feature sets: </a:t>
            </a:r>
          </a:p>
          <a:p>
            <a:pPr lvl="1"/>
            <a:r>
              <a:rPr lang="en-US" dirty="0"/>
              <a:t>Vader feature set, the TF-IDF feature set, and the bag of words feature set but with nouns removed from the POS tags</a:t>
            </a:r>
          </a:p>
          <a:p>
            <a:pPr lvl="1"/>
            <a:r>
              <a:rPr lang="en-US" dirty="0"/>
              <a:t>Average Accuracy: 85%</a:t>
            </a:r>
          </a:p>
        </p:txBody>
      </p:sp>
    </p:spTree>
    <p:extLst>
      <p:ext uri="{BB962C8B-B14F-4D97-AF65-F5344CB8AC3E}">
        <p14:creationId xmlns:p14="http://schemas.microsoft.com/office/powerpoint/2010/main" val="3162168170"/>
      </p:ext>
    </p:extLst>
  </p:cSld>
  <p:clrMapOvr>
    <a:masterClrMapping/>
  </p:clrMapOvr>
  <mc:AlternateContent xmlns:mc="http://schemas.openxmlformats.org/markup-compatibility/2006" xmlns:p14="http://schemas.microsoft.com/office/powerpoint/2010/main">
    <mc:Choice Requires="p14">
      <p:transition spd="slow" p14:dur="2000" advTm="42101"/>
    </mc:Choice>
    <mc:Fallback xmlns="">
      <p:transition spd="slow" advTm="4210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BFFCD4-E082-E6A7-6AF2-12410937055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7351454" y="4012707"/>
            <a:ext cx="2670306" cy="2311557"/>
          </a:xfrm>
          <a:prstGeom prst="rect">
            <a:avLst/>
          </a:prstGeom>
          <a:noFill/>
        </p:spPr>
      </p:pic>
      <p:sp>
        <p:nvSpPr>
          <p:cNvPr id="2" name="Title 1">
            <a:extLst>
              <a:ext uri="{FF2B5EF4-FFF2-40B4-BE49-F238E27FC236}">
                <a16:creationId xmlns:a16="http://schemas.microsoft.com/office/drawing/2014/main" id="{31A91536-7A67-7B7A-48A4-CF984C2C34AE}"/>
              </a:ext>
            </a:extLst>
          </p:cNvPr>
          <p:cNvSpPr>
            <a:spLocks noGrp="1"/>
          </p:cNvSpPr>
          <p:nvPr>
            <p:ph type="title"/>
          </p:nvPr>
        </p:nvSpPr>
        <p:spPr/>
        <p:txBody>
          <a:bodyPr/>
          <a:lstStyle/>
          <a:p>
            <a:r>
              <a:rPr lang="en-US" sz="3200" dirty="0"/>
              <a:t>Text Mining: Filtering Resumes Using Text Mining</a:t>
            </a:r>
            <a:br>
              <a:rPr lang="en-US" sz="3200" dirty="0"/>
            </a:br>
            <a:endParaRPr lang="en-US" dirty="0"/>
          </a:p>
        </p:txBody>
      </p:sp>
      <p:sp>
        <p:nvSpPr>
          <p:cNvPr id="3" name="Content Placeholder 2">
            <a:extLst>
              <a:ext uri="{FF2B5EF4-FFF2-40B4-BE49-F238E27FC236}">
                <a16:creationId xmlns:a16="http://schemas.microsoft.com/office/drawing/2014/main" id="{7EDB6EB6-3E18-5474-83A8-8340024566F1}"/>
              </a:ext>
            </a:extLst>
          </p:cNvPr>
          <p:cNvSpPr>
            <a:spLocks noGrp="1"/>
          </p:cNvSpPr>
          <p:nvPr>
            <p:ph sz="half" idx="1"/>
          </p:nvPr>
        </p:nvSpPr>
        <p:spPr/>
        <p:txBody>
          <a:bodyPr>
            <a:normAutofit lnSpcReduction="10000"/>
          </a:bodyPr>
          <a:lstStyle/>
          <a:p>
            <a:r>
              <a:rPr lang="en-US" dirty="0"/>
              <a:t>Goal: Apply Machine Learning and Text Mining Techniques to Filter Resumes using Key Features</a:t>
            </a:r>
          </a:p>
          <a:p>
            <a:r>
              <a:rPr lang="en-US" dirty="0"/>
              <a:t>Data: Combined </a:t>
            </a:r>
            <a:r>
              <a:rPr lang="en-US" dirty="0">
                <a:hlinkClick r:id="rId4"/>
              </a:rPr>
              <a:t>two</a:t>
            </a:r>
            <a:r>
              <a:rPr lang="en-US" dirty="0"/>
              <a:t> </a:t>
            </a:r>
            <a:r>
              <a:rPr lang="en-US" dirty="0">
                <a:hlinkClick r:id="rId5"/>
              </a:rPr>
              <a:t>sources</a:t>
            </a:r>
            <a:r>
              <a:rPr lang="en-US" dirty="0"/>
              <a:t> of text files organized by industry</a:t>
            </a:r>
          </a:p>
          <a:p>
            <a:r>
              <a:rPr lang="en-US" dirty="0"/>
              <a:t>Used TF-IDF Vectorizer to instantiate the concatenated data</a:t>
            </a:r>
          </a:p>
        </p:txBody>
      </p:sp>
      <p:sp>
        <p:nvSpPr>
          <p:cNvPr id="6" name="Content Placeholder 2">
            <a:extLst>
              <a:ext uri="{FF2B5EF4-FFF2-40B4-BE49-F238E27FC236}">
                <a16:creationId xmlns:a16="http://schemas.microsoft.com/office/drawing/2014/main" id="{E19A7CA6-5611-FB82-573C-770020FEDB6A}"/>
              </a:ext>
            </a:extLst>
          </p:cNvPr>
          <p:cNvSpPr txBox="1">
            <a:spLocks/>
          </p:cNvSpPr>
          <p:nvPr/>
        </p:nvSpPr>
        <p:spPr>
          <a:xfrm>
            <a:off x="6096000" y="1881348"/>
            <a:ext cx="5181600" cy="435133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0"/>
              </a:spcBef>
              <a:spcAft>
                <a:spcPts val="1200"/>
              </a:spcAft>
              <a:buClr>
                <a:schemeClr val="tx2"/>
              </a:buClr>
              <a:buFont typeface="Arial" panose="020B0604020202020204" pitchFamily="34" charset="0"/>
              <a:buChar char="•"/>
              <a:defRPr sz="28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0"/>
              </a:spcBef>
              <a:spcAft>
                <a:spcPts val="1200"/>
              </a:spcAft>
              <a:buClr>
                <a:schemeClr val="tx2"/>
              </a:buClr>
              <a:buFont typeface="System Font Regular"/>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0"/>
              </a:spcBef>
              <a:spcAft>
                <a:spcPts val="1200"/>
              </a:spcAft>
              <a:buClr>
                <a:schemeClr val="accent1"/>
              </a:buClr>
              <a:buFont typeface="Wingdings" pitchFamily="2" charset="2"/>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0"/>
              </a:spcBef>
              <a:spcAft>
                <a:spcPts val="1200"/>
              </a:spcAft>
              <a:buClr>
                <a:schemeClr val="accent1"/>
              </a:buClr>
              <a:buFont typeface="System Font Regular"/>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0"/>
              </a:spcBef>
              <a:spcAft>
                <a:spcPts val="1200"/>
              </a:spcAft>
              <a:buClrTx/>
              <a:buFont typeface="Arial" panose="020B0604020202020204" pitchFamily="34" charset="0"/>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Models of Interest:</a:t>
            </a:r>
          </a:p>
          <a:p>
            <a:pPr lvl="1"/>
            <a:r>
              <a:rPr lang="en-US" sz="2000" dirty="0"/>
              <a:t>K-Nearest Neighbor (KNN)</a:t>
            </a:r>
          </a:p>
          <a:p>
            <a:pPr lvl="1"/>
            <a:r>
              <a:rPr lang="en-US" sz="2000" dirty="0"/>
              <a:t>Latent Dirichlet Allocation (LDA) </a:t>
            </a:r>
          </a:p>
          <a:p>
            <a:pPr lvl="1"/>
            <a:r>
              <a:rPr lang="en-US" sz="2000" dirty="0"/>
              <a:t>Support Vector Machines</a:t>
            </a:r>
          </a:p>
          <a:p>
            <a:pPr lvl="1"/>
            <a:r>
              <a:rPr lang="en-US" sz="2000" dirty="0"/>
              <a:t>Random Forest</a:t>
            </a:r>
          </a:p>
        </p:txBody>
      </p:sp>
    </p:spTree>
    <p:extLst>
      <p:ext uri="{BB962C8B-B14F-4D97-AF65-F5344CB8AC3E}">
        <p14:creationId xmlns:p14="http://schemas.microsoft.com/office/powerpoint/2010/main" val="1577802218"/>
      </p:ext>
    </p:extLst>
  </p:cSld>
  <p:clrMapOvr>
    <a:masterClrMapping/>
  </p:clrMapOvr>
  <mc:AlternateContent xmlns:mc="http://schemas.openxmlformats.org/markup-compatibility/2006" xmlns:p14="http://schemas.microsoft.com/office/powerpoint/2010/main">
    <mc:Choice Requires="p14">
      <p:transition spd="slow" p14:dur="2000" advTm="81202"/>
    </mc:Choice>
    <mc:Fallback xmlns="">
      <p:transition spd="slow" advTm="8120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1536-7A67-7B7A-48A4-CF984C2C34AE}"/>
              </a:ext>
            </a:extLst>
          </p:cNvPr>
          <p:cNvSpPr>
            <a:spLocks noGrp="1"/>
          </p:cNvSpPr>
          <p:nvPr>
            <p:ph type="title"/>
          </p:nvPr>
        </p:nvSpPr>
        <p:spPr/>
        <p:txBody>
          <a:bodyPr>
            <a:normAutofit fontScale="90000"/>
          </a:bodyPr>
          <a:lstStyle/>
          <a:p>
            <a:r>
              <a:rPr lang="en-US" sz="3200" dirty="0"/>
              <a:t>Text Mining: Filtering Resumes Using Text Mining Results</a:t>
            </a:r>
            <a:br>
              <a:rPr lang="en-US" sz="3200" dirty="0"/>
            </a:br>
            <a:endParaRPr lang="en-US" dirty="0"/>
          </a:p>
        </p:txBody>
      </p:sp>
      <p:sp>
        <p:nvSpPr>
          <p:cNvPr id="3" name="Content Placeholder 2">
            <a:extLst>
              <a:ext uri="{FF2B5EF4-FFF2-40B4-BE49-F238E27FC236}">
                <a16:creationId xmlns:a16="http://schemas.microsoft.com/office/drawing/2014/main" id="{7EDB6EB6-3E18-5474-83A8-8340024566F1}"/>
              </a:ext>
            </a:extLst>
          </p:cNvPr>
          <p:cNvSpPr>
            <a:spLocks noGrp="1"/>
          </p:cNvSpPr>
          <p:nvPr>
            <p:ph sz="half" idx="1"/>
          </p:nvPr>
        </p:nvSpPr>
        <p:spPr/>
        <p:txBody>
          <a:bodyPr>
            <a:normAutofit fontScale="92500" lnSpcReduction="20000"/>
          </a:bodyPr>
          <a:lstStyle/>
          <a:p>
            <a:r>
              <a:rPr lang="en-US" dirty="0"/>
              <a:t>KNN Model: 65% accuracy, 67% precision and 65% recall</a:t>
            </a:r>
          </a:p>
          <a:p>
            <a:r>
              <a:rPr lang="en-US" dirty="0"/>
              <a:t>SVC using LDA topics as labels: 27.97% Accuracy</a:t>
            </a:r>
          </a:p>
          <a:p>
            <a:r>
              <a:rPr lang="en-US" dirty="0"/>
              <a:t>Random Forest using LDA topics as labels: 53.76% Accuracy</a:t>
            </a:r>
          </a:p>
          <a:p>
            <a:r>
              <a:rPr lang="en-US" dirty="0"/>
              <a:t>SVC no LDA labels: 73.91% Accuracy</a:t>
            </a:r>
          </a:p>
          <a:p>
            <a:r>
              <a:rPr lang="en-US" dirty="0"/>
              <a:t>Random Forest no LDA labels: 74.05% Accuracy</a:t>
            </a:r>
          </a:p>
        </p:txBody>
      </p:sp>
      <p:sp>
        <p:nvSpPr>
          <p:cNvPr id="4" name="Content Placeholder 3">
            <a:extLst>
              <a:ext uri="{FF2B5EF4-FFF2-40B4-BE49-F238E27FC236}">
                <a16:creationId xmlns:a16="http://schemas.microsoft.com/office/drawing/2014/main" id="{466D849D-3A6A-24DA-7D24-FEA293FBF220}"/>
              </a:ext>
            </a:extLst>
          </p:cNvPr>
          <p:cNvSpPr>
            <a:spLocks noGrp="1"/>
          </p:cNvSpPr>
          <p:nvPr>
            <p:ph sz="half" idx="2"/>
          </p:nvPr>
        </p:nvSpPr>
        <p:spPr/>
        <p:txBody>
          <a:bodyPr/>
          <a:lstStyle/>
          <a:p>
            <a:r>
              <a:rPr lang="en-US" dirty="0"/>
              <a:t>It was found the best method to filter resumes was relying on the traditional SVC and Random Forest models</a:t>
            </a:r>
          </a:p>
        </p:txBody>
      </p:sp>
      <p:pic>
        <p:nvPicPr>
          <p:cNvPr id="5" name="Picture 4">
            <a:extLst>
              <a:ext uri="{FF2B5EF4-FFF2-40B4-BE49-F238E27FC236}">
                <a16:creationId xmlns:a16="http://schemas.microsoft.com/office/drawing/2014/main" id="{22B659EB-6A30-3DB3-F743-A372F9AD4681}"/>
              </a:ext>
            </a:extLst>
          </p:cNvPr>
          <p:cNvPicPr>
            <a:picLocks noChangeAspect="1"/>
          </p:cNvPicPr>
          <p:nvPr/>
        </p:nvPicPr>
        <p:blipFill>
          <a:blip r:embed="rId3"/>
          <a:stretch>
            <a:fillRect/>
          </a:stretch>
        </p:blipFill>
        <p:spPr>
          <a:xfrm>
            <a:off x="6964480" y="4141200"/>
            <a:ext cx="3597039" cy="1980769"/>
          </a:xfrm>
          <a:prstGeom prst="rect">
            <a:avLst/>
          </a:prstGeom>
        </p:spPr>
      </p:pic>
    </p:spTree>
    <p:extLst>
      <p:ext uri="{BB962C8B-B14F-4D97-AF65-F5344CB8AC3E}">
        <p14:creationId xmlns:p14="http://schemas.microsoft.com/office/powerpoint/2010/main" val="579701212"/>
      </p:ext>
    </p:extLst>
  </p:cSld>
  <p:clrMapOvr>
    <a:masterClrMapping/>
  </p:clrMapOvr>
  <mc:AlternateContent xmlns:mc="http://schemas.openxmlformats.org/markup-compatibility/2006" xmlns:p14="http://schemas.microsoft.com/office/powerpoint/2010/main">
    <mc:Choice Requires="p14">
      <p:transition spd="slow" p14:dur="2000" advTm="81943"/>
    </mc:Choice>
    <mc:Fallback xmlns="">
      <p:transition spd="slow" advTm="8194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9ABC-CB4A-3C53-C0DE-06FD51BACDFF}"/>
              </a:ext>
            </a:extLst>
          </p:cNvPr>
          <p:cNvSpPr>
            <a:spLocks noGrp="1"/>
          </p:cNvSpPr>
          <p:nvPr>
            <p:ph type="title"/>
          </p:nvPr>
        </p:nvSpPr>
        <p:spPr/>
        <p:txBody>
          <a:bodyPr/>
          <a:lstStyle/>
          <a:p>
            <a:r>
              <a:rPr lang="en-US" dirty="0"/>
              <a:t>Summary of Learning Outcomes and Conclusion</a:t>
            </a:r>
          </a:p>
        </p:txBody>
      </p:sp>
      <p:sp>
        <p:nvSpPr>
          <p:cNvPr id="3" name="Content Placeholder 2">
            <a:extLst>
              <a:ext uri="{FF2B5EF4-FFF2-40B4-BE49-F238E27FC236}">
                <a16:creationId xmlns:a16="http://schemas.microsoft.com/office/drawing/2014/main" id="{3EE50520-EABA-089A-166C-C1EE936A7A8A}"/>
              </a:ext>
            </a:extLst>
          </p:cNvPr>
          <p:cNvSpPr>
            <a:spLocks noGrp="1"/>
          </p:cNvSpPr>
          <p:nvPr>
            <p:ph sz="half" idx="1"/>
          </p:nvPr>
        </p:nvSpPr>
        <p:spPr/>
        <p:txBody>
          <a:bodyPr>
            <a:normAutofit fontScale="92500" lnSpcReduction="10000"/>
          </a:bodyPr>
          <a:lstStyle/>
          <a:p>
            <a:r>
              <a:rPr lang="en-US" dirty="0"/>
              <a:t>Data Collected From Multiple Sources:</a:t>
            </a:r>
          </a:p>
          <a:p>
            <a:pPr lvl="1"/>
            <a:r>
              <a:rPr lang="en-US" dirty="0"/>
              <a:t>Kaggle</a:t>
            </a:r>
          </a:p>
          <a:p>
            <a:pPr lvl="1"/>
            <a:r>
              <a:rPr lang="en-US" dirty="0"/>
              <a:t>APIs for real time data</a:t>
            </a:r>
          </a:p>
          <a:p>
            <a:pPr lvl="1"/>
            <a:r>
              <a:rPr lang="en-US" dirty="0"/>
              <a:t>Google Analytics</a:t>
            </a:r>
          </a:p>
          <a:p>
            <a:r>
              <a:rPr lang="en-US" dirty="0"/>
              <a:t>Programing Languages:</a:t>
            </a:r>
          </a:p>
          <a:p>
            <a:pPr lvl="1"/>
            <a:r>
              <a:rPr lang="en-US" dirty="0"/>
              <a:t>R and Python</a:t>
            </a:r>
          </a:p>
          <a:p>
            <a:r>
              <a:rPr lang="en-US" dirty="0"/>
              <a:t>Communication and Visualizations</a:t>
            </a:r>
          </a:p>
          <a:p>
            <a:r>
              <a:rPr lang="en-US" dirty="0"/>
              <a:t>Ethic Considerations</a:t>
            </a:r>
          </a:p>
          <a:p>
            <a:pPr marL="0" indent="0">
              <a:buNone/>
            </a:pPr>
            <a:endParaRPr lang="en-US" dirty="0"/>
          </a:p>
        </p:txBody>
      </p:sp>
      <p:sp>
        <p:nvSpPr>
          <p:cNvPr id="4" name="Content Placeholder 3">
            <a:extLst>
              <a:ext uri="{FF2B5EF4-FFF2-40B4-BE49-F238E27FC236}">
                <a16:creationId xmlns:a16="http://schemas.microsoft.com/office/drawing/2014/main" id="{2EA2DE57-E0D6-D0F9-2434-1874D659224E}"/>
              </a:ext>
            </a:extLst>
          </p:cNvPr>
          <p:cNvSpPr>
            <a:spLocks noGrp="1"/>
          </p:cNvSpPr>
          <p:nvPr>
            <p:ph sz="half" idx="2"/>
          </p:nvPr>
        </p:nvSpPr>
        <p:spPr/>
        <p:txBody>
          <a:bodyPr>
            <a:normAutofit fontScale="85000" lnSpcReduction="10000"/>
          </a:bodyPr>
          <a:lstStyle/>
          <a:p>
            <a:r>
              <a:rPr lang="en-US" dirty="0"/>
              <a:t>Machine Learning, Predictive Models, and Other Techniques:</a:t>
            </a:r>
          </a:p>
          <a:p>
            <a:pPr lvl="1"/>
            <a:r>
              <a:rPr lang="en-US" dirty="0"/>
              <a:t>Predictive Analysis</a:t>
            </a:r>
          </a:p>
          <a:p>
            <a:pPr lvl="1"/>
            <a:r>
              <a:rPr lang="en-US" dirty="0"/>
              <a:t>Association Rule Mining</a:t>
            </a:r>
          </a:p>
          <a:p>
            <a:pPr lvl="1"/>
            <a:r>
              <a:rPr lang="en-US" dirty="0"/>
              <a:t>Classification using Naïve Bayes</a:t>
            </a:r>
          </a:p>
          <a:p>
            <a:pPr lvl="1"/>
            <a:r>
              <a:rPr lang="en-US" dirty="0"/>
              <a:t>Correlation Analysis</a:t>
            </a:r>
          </a:p>
          <a:p>
            <a:pPr lvl="1"/>
            <a:r>
              <a:rPr lang="en-US" dirty="0"/>
              <a:t>Decision Trees</a:t>
            </a:r>
          </a:p>
          <a:p>
            <a:pPr lvl="1"/>
            <a:r>
              <a:rPr lang="en-US" dirty="0"/>
              <a:t>NLP Analytical Techniques</a:t>
            </a:r>
          </a:p>
          <a:p>
            <a:pPr lvl="1"/>
            <a:r>
              <a:rPr lang="en-US" dirty="0"/>
              <a:t>Text Mining Techniques</a:t>
            </a:r>
          </a:p>
          <a:p>
            <a:pPr lvl="1"/>
            <a:r>
              <a:rPr lang="en-US" dirty="0" err="1"/>
              <a:t>Tensorflow</a:t>
            </a:r>
            <a:r>
              <a:rPr lang="en-US" dirty="0"/>
              <a:t>/ </a:t>
            </a:r>
            <a:r>
              <a:rPr lang="en-US" dirty="0" err="1"/>
              <a:t>Keras</a:t>
            </a:r>
            <a:r>
              <a:rPr lang="en-US" dirty="0"/>
              <a:t> for Deep Learning</a:t>
            </a:r>
          </a:p>
          <a:p>
            <a:pPr lvl="1"/>
            <a:endParaRPr lang="en-US" dirty="0"/>
          </a:p>
          <a:p>
            <a:endParaRPr lang="en-US" dirty="0"/>
          </a:p>
        </p:txBody>
      </p:sp>
    </p:spTree>
    <p:extLst>
      <p:ext uri="{BB962C8B-B14F-4D97-AF65-F5344CB8AC3E}">
        <p14:creationId xmlns:p14="http://schemas.microsoft.com/office/powerpoint/2010/main" val="2564312717"/>
      </p:ext>
    </p:extLst>
  </p:cSld>
  <p:clrMapOvr>
    <a:masterClrMapping/>
  </p:clrMapOvr>
  <mc:AlternateContent xmlns:mc="http://schemas.openxmlformats.org/markup-compatibility/2006" xmlns:p14="http://schemas.microsoft.com/office/powerpoint/2010/main">
    <mc:Choice Requires="p14">
      <p:transition spd="slow" p14:dur="2000" advTm="65184"/>
    </mc:Choice>
    <mc:Fallback xmlns="">
      <p:transition spd="slow" advTm="6518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0811-9604-F444-BC5E-A94434CEC309}"/>
              </a:ext>
            </a:extLst>
          </p:cNvPr>
          <p:cNvSpPr>
            <a:spLocks noGrp="1"/>
          </p:cNvSpPr>
          <p:nvPr>
            <p:ph type="title"/>
          </p:nvPr>
        </p:nvSpPr>
        <p:spPr/>
        <p:txBody>
          <a:bodyPr/>
          <a:lstStyle/>
          <a:p>
            <a:r>
              <a:rPr lang="en-US" dirty="0"/>
              <a:t>Thank You</a:t>
            </a:r>
            <a:br>
              <a:rPr lang="en-US" dirty="0"/>
            </a:br>
            <a:endParaRPr lang="en-US" dirty="0"/>
          </a:p>
        </p:txBody>
      </p:sp>
      <p:sp>
        <p:nvSpPr>
          <p:cNvPr id="4" name="TextBox 2">
            <a:extLst>
              <a:ext uri="{FF2B5EF4-FFF2-40B4-BE49-F238E27FC236}">
                <a16:creationId xmlns:a16="http://schemas.microsoft.com/office/drawing/2014/main" id="{90D11815-972E-0E47-AF04-36848F7A26BE}"/>
              </a:ext>
            </a:extLst>
          </p:cNvPr>
          <p:cNvSpPr txBox="1"/>
          <p:nvPr/>
        </p:nvSpPr>
        <p:spPr>
          <a:xfrm>
            <a:off x="740664" y="4190828"/>
            <a:ext cx="3956661" cy="1631216"/>
          </a:xfrm>
          <a:prstGeom prst="rect">
            <a:avLst/>
          </a:prstGeom>
          <a:noFill/>
        </p:spPr>
        <p:txBody>
          <a:bodyPr wrap="none" rtlCol="0">
            <a:spAutoFit/>
          </a:bodyPr>
          <a:lstStyle/>
          <a:p>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Logan Roach</a:t>
            </a:r>
          </a:p>
          <a:p>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hlinkClick r:id="rId3"/>
              </a:rPr>
              <a:t>loroach@syr.edu</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hlinkClick r:id="rId4"/>
              </a:rPr>
              <a:t>logan.roach587@gmail.com</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hlinkClick r:id="rId5"/>
              </a:rPr>
              <a:t>GitHub</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hlinkClick r:id="rId6"/>
              </a:rPr>
              <a:t>Portfolio Documents - GitHub</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17636510"/>
      </p:ext>
    </p:extLst>
  </p:cSld>
  <p:clrMapOvr>
    <a:masterClrMapping/>
  </p:clrMapOvr>
  <mc:AlternateContent xmlns:mc="http://schemas.openxmlformats.org/markup-compatibility/2006" xmlns:p14="http://schemas.microsoft.com/office/powerpoint/2010/main">
    <mc:Choice Requires="p14">
      <p:transition spd="slow" p14:dur="2000" advTm="23145"/>
    </mc:Choice>
    <mc:Fallback xmlns="">
      <p:transition spd="slow" advTm="2314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CC43-40E7-1223-A7ED-697C47219FD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45BB947-B38D-1887-3DED-015BA6806B0C}"/>
              </a:ext>
            </a:extLst>
          </p:cNvPr>
          <p:cNvSpPr>
            <a:spLocks noGrp="1"/>
          </p:cNvSpPr>
          <p:nvPr>
            <p:ph idx="1"/>
          </p:nvPr>
        </p:nvSpPr>
        <p:spPr/>
        <p:txBody>
          <a:bodyPr>
            <a:normAutofit/>
          </a:bodyPr>
          <a:lstStyle/>
          <a:p>
            <a:r>
              <a:rPr lang="en-US" dirty="0">
                <a:hlinkClick r:id="rId2"/>
              </a:rPr>
              <a:t>Demonstration Learning Outcome Image </a:t>
            </a:r>
            <a:endParaRPr lang="en-US" dirty="0"/>
          </a:p>
          <a:p>
            <a:r>
              <a:rPr lang="en-US" dirty="0">
                <a:hlinkClick r:id="rId3"/>
              </a:rPr>
              <a:t>Whitman School Image</a:t>
            </a:r>
            <a:endParaRPr lang="en-US" dirty="0"/>
          </a:p>
          <a:p>
            <a:r>
              <a:rPr lang="en-US" dirty="0">
                <a:hlinkClick r:id="rId4"/>
              </a:rPr>
              <a:t>Wahoo Image</a:t>
            </a:r>
            <a:endParaRPr lang="en-US" dirty="0"/>
          </a:p>
          <a:p>
            <a:r>
              <a:rPr lang="en-US" dirty="0">
                <a:hlinkClick r:id="rId5"/>
              </a:rPr>
              <a:t>RWC Image</a:t>
            </a:r>
            <a:endParaRPr lang="en-US" dirty="0"/>
          </a:p>
          <a:p>
            <a:r>
              <a:rPr lang="en-US" dirty="0">
                <a:hlinkClick r:id="rId6"/>
              </a:rPr>
              <a:t>Yahoo Image</a:t>
            </a:r>
            <a:endParaRPr lang="en-US" dirty="0"/>
          </a:p>
          <a:p>
            <a:endParaRPr lang="en-US" dirty="0"/>
          </a:p>
          <a:p>
            <a:endParaRPr lang="en-US" dirty="0"/>
          </a:p>
        </p:txBody>
      </p:sp>
    </p:spTree>
    <p:extLst>
      <p:ext uri="{BB962C8B-B14F-4D97-AF65-F5344CB8AC3E}">
        <p14:creationId xmlns:p14="http://schemas.microsoft.com/office/powerpoint/2010/main" val="4042674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dirty="0"/>
              <a:t>Outline</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normAutofit/>
          </a:bodyPr>
          <a:lstStyle/>
          <a:p>
            <a:r>
              <a:rPr lang="en-US" dirty="0"/>
              <a:t>Introduction – Program Learning Outcomes</a:t>
            </a:r>
          </a:p>
          <a:p>
            <a:r>
              <a:rPr lang="en-US" dirty="0"/>
              <a:t>Projects Demonstrating Learning Outcomes:</a:t>
            </a:r>
          </a:p>
          <a:p>
            <a:pPr marL="457200" indent="-457200">
              <a:buFont typeface="Arial" panose="020B0604020202020204" pitchFamily="34" charset="0"/>
              <a:buChar char="•"/>
            </a:pPr>
            <a:r>
              <a:rPr lang="en-US" sz="1800" dirty="0"/>
              <a:t>Business Analytics: Developing Enhanced Marketing Strategies from Previous Campaigns</a:t>
            </a:r>
          </a:p>
          <a:p>
            <a:pPr marL="457200" indent="-457200">
              <a:buFont typeface="Arial" panose="020B0604020202020204" pitchFamily="34" charset="0"/>
              <a:buChar char="•"/>
            </a:pPr>
            <a:r>
              <a:rPr lang="en-US" sz="1800" dirty="0"/>
              <a:t>Marketing Analytics: Segmentation for Business Intelligence Insights</a:t>
            </a:r>
          </a:p>
          <a:p>
            <a:pPr marL="457200" indent="-457200">
              <a:buFont typeface="Arial" panose="020B0604020202020204" pitchFamily="34" charset="0"/>
              <a:buChar char="•"/>
            </a:pPr>
            <a:r>
              <a:rPr lang="en-US" sz="1800" dirty="0"/>
              <a:t>Applied Machine Learning : Predicting the Winner of The Rugby World Cup</a:t>
            </a:r>
          </a:p>
          <a:p>
            <a:pPr marL="457200" indent="-457200">
              <a:buFont typeface="Arial" panose="020B0604020202020204" pitchFamily="34" charset="0"/>
              <a:buChar char="•"/>
            </a:pPr>
            <a:r>
              <a:rPr lang="en-US" sz="1800" dirty="0"/>
              <a:t>Deep Learning: Recursive Neural Networks In Financial Markets</a:t>
            </a:r>
          </a:p>
          <a:p>
            <a:pPr marL="457200" indent="-457200">
              <a:buFont typeface="Arial" panose="020B0604020202020204" pitchFamily="34" charset="0"/>
              <a:buChar char="•"/>
            </a:pPr>
            <a:r>
              <a:rPr lang="en-US" sz="1800" dirty="0"/>
              <a:t>Natural Language Processing: Predicting Sentiment using NLP Techniques</a:t>
            </a:r>
          </a:p>
          <a:p>
            <a:pPr marL="457200" indent="-457200">
              <a:buFont typeface="Arial" panose="020B0604020202020204" pitchFamily="34" charset="0"/>
              <a:buChar char="•"/>
            </a:pPr>
            <a:r>
              <a:rPr lang="en-US" sz="1800" dirty="0"/>
              <a:t>Text Mining: Filtering Resumes Using Text Mining</a:t>
            </a:r>
          </a:p>
          <a:p>
            <a:r>
              <a:rPr lang="en-US" dirty="0"/>
              <a:t>Summary of Learning Outcomes and Conclusion</a:t>
            </a:r>
          </a:p>
        </p:txBody>
      </p:sp>
    </p:spTree>
    <p:extLst>
      <p:ext uri="{BB962C8B-B14F-4D97-AF65-F5344CB8AC3E}">
        <p14:creationId xmlns:p14="http://schemas.microsoft.com/office/powerpoint/2010/main" val="2178992827"/>
      </p:ext>
    </p:extLst>
  </p:cSld>
  <p:clrMapOvr>
    <a:masterClrMapping/>
  </p:clrMapOvr>
  <mc:AlternateContent xmlns:mc="http://schemas.openxmlformats.org/markup-compatibility/2006" xmlns:p14="http://schemas.microsoft.com/office/powerpoint/2010/main">
    <mc:Choice Requires="p14">
      <p:transition spd="slow" p14:dur="2000" advTm="27901"/>
    </mc:Choice>
    <mc:Fallback xmlns="">
      <p:transition spd="slow" advTm="2790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F208A-B5E4-C15E-FBD1-E18C69250A1F}"/>
              </a:ext>
            </a:extLst>
          </p:cNvPr>
          <p:cNvSpPr>
            <a:spLocks noGrp="1"/>
          </p:cNvSpPr>
          <p:nvPr>
            <p:ph type="title"/>
          </p:nvPr>
        </p:nvSpPr>
        <p:spPr/>
        <p:txBody>
          <a:bodyPr/>
          <a:lstStyle/>
          <a:p>
            <a:r>
              <a:rPr lang="en-US" dirty="0"/>
              <a:t>Program Learning Outcomes</a:t>
            </a:r>
          </a:p>
        </p:txBody>
      </p:sp>
      <p:sp>
        <p:nvSpPr>
          <p:cNvPr id="3" name="Content Placeholder 2">
            <a:extLst>
              <a:ext uri="{FF2B5EF4-FFF2-40B4-BE49-F238E27FC236}">
                <a16:creationId xmlns:a16="http://schemas.microsoft.com/office/drawing/2014/main" id="{A85712FF-D039-74C3-45C6-CC53D0DB1F2C}"/>
              </a:ext>
            </a:extLst>
          </p:cNvPr>
          <p:cNvSpPr>
            <a:spLocks noGrp="1"/>
          </p:cNvSpPr>
          <p:nvPr>
            <p:ph idx="1"/>
          </p:nvPr>
        </p:nvSpPr>
        <p:spPr/>
        <p:txBody>
          <a:bodyPr>
            <a:normAutofit fontScale="92500" lnSpcReduction="20000"/>
          </a:bodyPr>
          <a:lstStyle/>
          <a:p>
            <a:pPr marL="342900" marR="0" lvl="0" indent="-342900">
              <a:lnSpc>
                <a:spcPct val="115000"/>
              </a:lnSpc>
              <a:spcBef>
                <a:spcPts val="0"/>
              </a:spcBef>
              <a:spcAft>
                <a:spcPts val="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Collect, store, access data by identifying and leveraging applicable technologies.</a:t>
            </a:r>
          </a:p>
          <a:p>
            <a:pPr marL="342900" marR="0" lvl="0" indent="-342900">
              <a:lnSpc>
                <a:spcPct val="115000"/>
              </a:lnSpc>
              <a:spcBef>
                <a:spcPts val="0"/>
              </a:spcBef>
              <a:spcAft>
                <a:spcPts val="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Create actionable insight across a range of contexts.</a:t>
            </a:r>
          </a:p>
          <a:p>
            <a:pPr marL="342900" marR="0" lvl="0" indent="-342900">
              <a:lnSpc>
                <a:spcPct val="115000"/>
              </a:lnSpc>
              <a:spcBef>
                <a:spcPts val="0"/>
              </a:spcBef>
              <a:spcAft>
                <a:spcPts val="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Apply visualizations and predictive models to generate actionable insights.</a:t>
            </a:r>
          </a:p>
          <a:p>
            <a:pPr marL="342900" marR="0" lvl="0" indent="-342900">
              <a:lnSpc>
                <a:spcPct val="115000"/>
              </a:lnSpc>
              <a:spcBef>
                <a:spcPts val="0"/>
              </a:spcBef>
              <a:spcAft>
                <a:spcPts val="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Use programming (R and Python) to support the generation of actionable insights.</a:t>
            </a:r>
          </a:p>
          <a:p>
            <a:pPr marL="342900" marR="0" lvl="0" indent="-342900">
              <a:lnSpc>
                <a:spcPct val="115000"/>
              </a:lnSpc>
              <a:spcBef>
                <a:spcPts val="0"/>
              </a:spcBef>
              <a:spcAft>
                <a:spcPts val="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Communicate insights via visualizations and analytics to broad audiences.</a:t>
            </a:r>
          </a:p>
          <a:p>
            <a:pPr marL="342900" marR="0" lvl="0" indent="-342900">
              <a:lnSpc>
                <a:spcPct val="115000"/>
              </a:lnSpc>
              <a:spcBef>
                <a:spcPts val="0"/>
              </a:spcBef>
              <a:spcAft>
                <a:spcPts val="800"/>
              </a:spcAft>
              <a:buFont typeface="Symbol" panose="05050102010706020507" pitchFamily="18" charset="2"/>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Apply ethics in the development, use and evaluation of data and predictive models.</a:t>
            </a:r>
          </a:p>
          <a:p>
            <a:endParaRPr lang="en-US" dirty="0"/>
          </a:p>
        </p:txBody>
      </p:sp>
    </p:spTree>
    <p:extLst>
      <p:ext uri="{BB962C8B-B14F-4D97-AF65-F5344CB8AC3E}">
        <p14:creationId xmlns:p14="http://schemas.microsoft.com/office/powerpoint/2010/main" val="3389070327"/>
      </p:ext>
    </p:extLst>
  </p:cSld>
  <p:clrMapOvr>
    <a:masterClrMapping/>
  </p:clrMapOvr>
  <mc:AlternateContent xmlns:mc="http://schemas.openxmlformats.org/markup-compatibility/2006" xmlns:p14="http://schemas.microsoft.com/office/powerpoint/2010/main">
    <mc:Choice Requires="p14">
      <p:transition spd="slow" p14:dur="2000" advTm="67566"/>
    </mc:Choice>
    <mc:Fallback xmlns="">
      <p:transition spd="slow" advTm="6756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A5E9-2EA1-F6AE-B8D0-ACC07AAC5F5B}"/>
              </a:ext>
            </a:extLst>
          </p:cNvPr>
          <p:cNvSpPr>
            <a:spLocks noGrp="1"/>
          </p:cNvSpPr>
          <p:nvPr>
            <p:ph type="title"/>
          </p:nvPr>
        </p:nvSpPr>
        <p:spPr/>
        <p:txBody>
          <a:bodyPr/>
          <a:lstStyle/>
          <a:p>
            <a:r>
              <a:rPr lang="en-US" dirty="0"/>
              <a:t>Demonstrating Learning Outcomes</a:t>
            </a:r>
          </a:p>
        </p:txBody>
      </p:sp>
      <p:sp>
        <p:nvSpPr>
          <p:cNvPr id="3" name="Text Placeholder 2">
            <a:extLst>
              <a:ext uri="{FF2B5EF4-FFF2-40B4-BE49-F238E27FC236}">
                <a16:creationId xmlns:a16="http://schemas.microsoft.com/office/drawing/2014/main" id="{A245C441-7E96-3B5D-3727-BB809BDA0AC1}"/>
              </a:ext>
            </a:extLst>
          </p:cNvPr>
          <p:cNvSpPr>
            <a:spLocks noGrp="1"/>
          </p:cNvSpPr>
          <p:nvPr>
            <p:ph type="body" idx="1"/>
          </p:nvPr>
        </p:nvSpPr>
        <p:spPr/>
        <p:txBody>
          <a:bodyPr/>
          <a:lstStyle/>
          <a:p>
            <a:r>
              <a:rPr lang="en-US" dirty="0"/>
              <a:t>Applied Data Science MS</a:t>
            </a:r>
          </a:p>
          <a:p>
            <a:r>
              <a:rPr lang="en-US" dirty="0"/>
              <a:t>Projects and Assignments</a:t>
            </a:r>
          </a:p>
        </p:txBody>
      </p:sp>
      <p:pic>
        <p:nvPicPr>
          <p:cNvPr id="6" name="Picture Placeholder 5" descr="A person giving a presentation to a group of people&#10;&#10;Description automatically generated">
            <a:extLst>
              <a:ext uri="{FF2B5EF4-FFF2-40B4-BE49-F238E27FC236}">
                <a16:creationId xmlns:a16="http://schemas.microsoft.com/office/drawing/2014/main" id="{C7E554F3-FE9B-8222-82A5-08225D7B57A1}"/>
              </a:ext>
            </a:extLst>
          </p:cNvPr>
          <p:cNvPicPr>
            <a:picLocks noGrp="1" noChangeAspect="1"/>
          </p:cNvPicPr>
          <p:nvPr>
            <p:ph type="pic" sz="quarter" idx="10"/>
          </p:nvPr>
        </p:nvPicPr>
        <p:blipFill>
          <a:blip r:embed="rId2"/>
          <a:srcRect l="28234" r="28234"/>
          <a:stretch>
            <a:fillRect/>
          </a:stretch>
        </p:blipFill>
        <p:spPr/>
      </p:pic>
    </p:spTree>
    <p:extLst>
      <p:ext uri="{BB962C8B-B14F-4D97-AF65-F5344CB8AC3E}">
        <p14:creationId xmlns:p14="http://schemas.microsoft.com/office/powerpoint/2010/main" val="2435857465"/>
      </p:ext>
    </p:extLst>
  </p:cSld>
  <p:clrMapOvr>
    <a:masterClrMapping/>
  </p:clrMapOvr>
  <mc:AlternateContent xmlns:mc="http://schemas.openxmlformats.org/markup-compatibility/2006" xmlns:p14="http://schemas.microsoft.com/office/powerpoint/2010/main">
    <mc:Choice Requires="p14">
      <p:transition spd="slow" p14:dur="2000" advTm="7710"/>
    </mc:Choice>
    <mc:Fallback xmlns="">
      <p:transition spd="slow" advTm="771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8934F-D912-547F-1485-8B794720B849}"/>
              </a:ext>
            </a:extLst>
          </p:cNvPr>
          <p:cNvSpPr>
            <a:spLocks noGrp="1"/>
          </p:cNvSpPr>
          <p:nvPr>
            <p:ph type="title"/>
          </p:nvPr>
        </p:nvSpPr>
        <p:spPr/>
        <p:txBody>
          <a:bodyPr>
            <a:normAutofit fontScale="90000"/>
          </a:bodyPr>
          <a:lstStyle/>
          <a:p>
            <a:r>
              <a:rPr lang="en-US" sz="3200" dirty="0"/>
              <a:t>Business Analytics: Developing Enhanced Marketing Strategies from Previous Campaigns</a:t>
            </a:r>
            <a:br>
              <a:rPr lang="en-US" sz="3200" dirty="0"/>
            </a:br>
            <a:endParaRPr lang="en-US" dirty="0"/>
          </a:p>
        </p:txBody>
      </p:sp>
      <p:sp>
        <p:nvSpPr>
          <p:cNvPr id="3" name="Content Placeholder 2">
            <a:extLst>
              <a:ext uri="{FF2B5EF4-FFF2-40B4-BE49-F238E27FC236}">
                <a16:creationId xmlns:a16="http://schemas.microsoft.com/office/drawing/2014/main" id="{E62D1BD6-B5FA-3CF4-7D44-AD1340C12F12}"/>
              </a:ext>
            </a:extLst>
          </p:cNvPr>
          <p:cNvSpPr>
            <a:spLocks noGrp="1"/>
          </p:cNvSpPr>
          <p:nvPr>
            <p:ph sz="half" idx="1"/>
          </p:nvPr>
        </p:nvSpPr>
        <p:spPr/>
        <p:txBody>
          <a:bodyPr/>
          <a:lstStyle/>
          <a:p>
            <a:r>
              <a:rPr lang="en-US" dirty="0"/>
              <a:t>Goal: Analyze previous advertising campaigns for the Whitman School of Management at Syracuse to determine the important factors that led to previous effective advertising campaigns and apply them in future campaigns </a:t>
            </a:r>
          </a:p>
        </p:txBody>
      </p:sp>
      <p:sp>
        <p:nvSpPr>
          <p:cNvPr id="4" name="Content Placeholder 3">
            <a:extLst>
              <a:ext uri="{FF2B5EF4-FFF2-40B4-BE49-F238E27FC236}">
                <a16:creationId xmlns:a16="http://schemas.microsoft.com/office/drawing/2014/main" id="{C83235F0-7A22-315F-A6A6-941695753564}"/>
              </a:ext>
            </a:extLst>
          </p:cNvPr>
          <p:cNvSpPr>
            <a:spLocks noGrp="1"/>
          </p:cNvSpPr>
          <p:nvPr>
            <p:ph sz="half" idx="2"/>
          </p:nvPr>
        </p:nvSpPr>
        <p:spPr/>
        <p:txBody>
          <a:bodyPr/>
          <a:lstStyle/>
          <a:p>
            <a:r>
              <a:rPr lang="en-US" dirty="0"/>
              <a:t>Identifying Key Features:</a:t>
            </a:r>
          </a:p>
          <a:p>
            <a:pPr lvl="1"/>
            <a:r>
              <a:rPr lang="en-US" dirty="0"/>
              <a:t>Cost per Click (CPC) 2024</a:t>
            </a:r>
          </a:p>
          <a:p>
            <a:pPr lvl="1"/>
            <a:r>
              <a:rPr lang="en-US" dirty="0"/>
              <a:t>Cost per Student (CPS) 2024</a:t>
            </a:r>
          </a:p>
          <a:p>
            <a:pPr lvl="1"/>
            <a:r>
              <a:rPr lang="en-US" dirty="0"/>
              <a:t>Geographic Regions</a:t>
            </a:r>
          </a:p>
          <a:p>
            <a:pPr lvl="1"/>
            <a:r>
              <a:rPr lang="en-US" dirty="0"/>
              <a:t>Campaign Key Words</a:t>
            </a:r>
          </a:p>
          <a:p>
            <a:pPr lvl="1"/>
            <a:r>
              <a:rPr lang="en-US" dirty="0"/>
              <a:t>Optimizing Campaign Time</a:t>
            </a:r>
          </a:p>
          <a:p>
            <a:endParaRPr lang="en-US" dirty="0"/>
          </a:p>
        </p:txBody>
      </p:sp>
      <p:pic>
        <p:nvPicPr>
          <p:cNvPr id="9" name="Picture 8" descr="A building with a staircase and trees&#10;&#10;Description automatically generated with medium confidence">
            <a:extLst>
              <a:ext uri="{FF2B5EF4-FFF2-40B4-BE49-F238E27FC236}">
                <a16:creationId xmlns:a16="http://schemas.microsoft.com/office/drawing/2014/main" id="{D32B5E9F-5F49-76D7-53D2-668C17DC47A5}"/>
              </a:ext>
            </a:extLst>
          </p:cNvPr>
          <p:cNvPicPr>
            <a:picLocks noChangeAspect="1"/>
          </p:cNvPicPr>
          <p:nvPr/>
        </p:nvPicPr>
        <p:blipFill>
          <a:blip r:embed="rId3"/>
          <a:stretch>
            <a:fillRect/>
          </a:stretch>
        </p:blipFill>
        <p:spPr>
          <a:xfrm>
            <a:off x="7488412" y="4805081"/>
            <a:ext cx="2579706" cy="1458481"/>
          </a:xfrm>
          <a:prstGeom prst="rect">
            <a:avLst/>
          </a:prstGeom>
        </p:spPr>
      </p:pic>
    </p:spTree>
    <p:extLst>
      <p:ext uri="{BB962C8B-B14F-4D97-AF65-F5344CB8AC3E}">
        <p14:creationId xmlns:p14="http://schemas.microsoft.com/office/powerpoint/2010/main" val="1014403891"/>
      </p:ext>
    </p:extLst>
  </p:cSld>
  <p:clrMapOvr>
    <a:masterClrMapping/>
  </p:clrMapOvr>
  <mc:AlternateContent xmlns:mc="http://schemas.openxmlformats.org/markup-compatibility/2006" xmlns:p14="http://schemas.microsoft.com/office/powerpoint/2010/main">
    <mc:Choice Requires="p14">
      <p:transition spd="slow" p14:dur="2000" advTm="78050"/>
    </mc:Choice>
    <mc:Fallback xmlns="">
      <p:transition spd="slow" advTm="780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8934F-D912-547F-1485-8B794720B849}"/>
              </a:ext>
            </a:extLst>
          </p:cNvPr>
          <p:cNvSpPr>
            <a:spLocks noGrp="1"/>
          </p:cNvSpPr>
          <p:nvPr>
            <p:ph type="title"/>
          </p:nvPr>
        </p:nvSpPr>
        <p:spPr/>
        <p:txBody>
          <a:bodyPr>
            <a:normAutofit fontScale="90000"/>
          </a:bodyPr>
          <a:lstStyle/>
          <a:p>
            <a:r>
              <a:rPr lang="en-US" sz="3200" dirty="0"/>
              <a:t>Business Analytics: Developing Enhanced Marketing Strategies from Previous Campaigns Results</a:t>
            </a:r>
            <a:br>
              <a:rPr lang="en-US" sz="3200" dirty="0"/>
            </a:br>
            <a:endParaRPr lang="en-US" dirty="0"/>
          </a:p>
        </p:txBody>
      </p:sp>
      <p:sp>
        <p:nvSpPr>
          <p:cNvPr id="3" name="Content Placeholder 2">
            <a:extLst>
              <a:ext uri="{FF2B5EF4-FFF2-40B4-BE49-F238E27FC236}">
                <a16:creationId xmlns:a16="http://schemas.microsoft.com/office/drawing/2014/main" id="{E62D1BD6-B5FA-3CF4-7D44-AD1340C12F12}"/>
              </a:ext>
            </a:extLst>
          </p:cNvPr>
          <p:cNvSpPr>
            <a:spLocks noGrp="1"/>
          </p:cNvSpPr>
          <p:nvPr>
            <p:ph sz="half" idx="1"/>
          </p:nvPr>
        </p:nvSpPr>
        <p:spPr/>
        <p:txBody>
          <a:bodyPr>
            <a:normAutofit fontScale="92500" lnSpcReduction="10000"/>
          </a:bodyPr>
          <a:lstStyle/>
          <a:p>
            <a:r>
              <a:rPr lang="en-US" dirty="0"/>
              <a:t>Forecasted CPC 2024: $88.92</a:t>
            </a:r>
          </a:p>
          <a:p>
            <a:r>
              <a:rPr lang="en-US" dirty="0"/>
              <a:t>Forecasted CPS 2024: $27,391.25</a:t>
            </a:r>
          </a:p>
          <a:p>
            <a:r>
              <a:rPr lang="en-US" dirty="0"/>
              <a:t>Key Geographic Regions: New York, Texas, California, and other US metro areas</a:t>
            </a:r>
          </a:p>
          <a:p>
            <a:r>
              <a:rPr lang="en-US" dirty="0"/>
              <a:t>Campaign Key Words: “MBA”, “Top MBA”, “Online MBA”</a:t>
            </a:r>
          </a:p>
          <a:p>
            <a:r>
              <a:rPr lang="en-US" dirty="0"/>
              <a:t>Key Advertising Window: 17:00 – 23:00 Sat-Thurs</a:t>
            </a:r>
          </a:p>
        </p:txBody>
      </p:sp>
      <p:sp>
        <p:nvSpPr>
          <p:cNvPr id="4" name="Content Placeholder 3">
            <a:extLst>
              <a:ext uri="{FF2B5EF4-FFF2-40B4-BE49-F238E27FC236}">
                <a16:creationId xmlns:a16="http://schemas.microsoft.com/office/drawing/2014/main" id="{C83235F0-7A22-315F-A6A6-941695753564}"/>
              </a:ext>
            </a:extLst>
          </p:cNvPr>
          <p:cNvSpPr>
            <a:spLocks noGrp="1"/>
          </p:cNvSpPr>
          <p:nvPr>
            <p:ph sz="half" idx="2"/>
          </p:nvPr>
        </p:nvSpPr>
        <p:spPr/>
        <p:txBody>
          <a:bodyPr/>
          <a:lstStyle/>
          <a:p>
            <a:endParaRPr lang="en-US" dirty="0"/>
          </a:p>
        </p:txBody>
      </p:sp>
      <p:pic>
        <p:nvPicPr>
          <p:cNvPr id="5" name="Picture 4" descr="A graph with orange lines&#10;&#10;Description automatically generated">
            <a:extLst>
              <a:ext uri="{FF2B5EF4-FFF2-40B4-BE49-F238E27FC236}">
                <a16:creationId xmlns:a16="http://schemas.microsoft.com/office/drawing/2014/main" id="{730B81D5-6ACD-33E3-89E2-7DBD0F3A4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337" y="1778889"/>
            <a:ext cx="5224463" cy="1898946"/>
          </a:xfrm>
          <a:prstGeom prst="rect">
            <a:avLst/>
          </a:prstGeom>
        </p:spPr>
      </p:pic>
      <p:pic>
        <p:nvPicPr>
          <p:cNvPr id="6" name="Picture 5" descr="A graph with orange lines&#10;&#10;Description automatically generated">
            <a:extLst>
              <a:ext uri="{FF2B5EF4-FFF2-40B4-BE49-F238E27FC236}">
                <a16:creationId xmlns:a16="http://schemas.microsoft.com/office/drawing/2014/main" id="{F2B07565-1AD7-2004-A382-B9672A554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9337" y="3693413"/>
            <a:ext cx="5224463" cy="2590715"/>
          </a:xfrm>
          <a:prstGeom prst="rect">
            <a:avLst/>
          </a:prstGeom>
        </p:spPr>
      </p:pic>
    </p:spTree>
    <p:extLst>
      <p:ext uri="{BB962C8B-B14F-4D97-AF65-F5344CB8AC3E}">
        <p14:creationId xmlns:p14="http://schemas.microsoft.com/office/powerpoint/2010/main" val="853576140"/>
      </p:ext>
    </p:extLst>
  </p:cSld>
  <p:clrMapOvr>
    <a:masterClrMapping/>
  </p:clrMapOvr>
  <mc:AlternateContent xmlns:mc="http://schemas.openxmlformats.org/markup-compatibility/2006" xmlns:p14="http://schemas.microsoft.com/office/powerpoint/2010/main">
    <mc:Choice Requires="p14">
      <p:transition spd="slow" p14:dur="2000" advTm="119088"/>
    </mc:Choice>
    <mc:Fallback xmlns="">
      <p:transition spd="slow" advTm="11908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1536-7A67-7B7A-48A4-CF984C2C34AE}"/>
              </a:ext>
            </a:extLst>
          </p:cNvPr>
          <p:cNvSpPr>
            <a:spLocks noGrp="1"/>
          </p:cNvSpPr>
          <p:nvPr>
            <p:ph type="title"/>
          </p:nvPr>
        </p:nvSpPr>
        <p:spPr/>
        <p:txBody>
          <a:bodyPr>
            <a:normAutofit fontScale="90000"/>
          </a:bodyPr>
          <a:lstStyle/>
          <a:p>
            <a:r>
              <a:rPr lang="en-US" dirty="0"/>
              <a:t>Marketing Analytics: Segmentation for Business Intelligence Insights</a:t>
            </a:r>
            <a:br>
              <a:rPr lang="en-US" dirty="0"/>
            </a:br>
            <a:endParaRPr lang="en-US" dirty="0"/>
          </a:p>
        </p:txBody>
      </p:sp>
      <p:sp>
        <p:nvSpPr>
          <p:cNvPr id="3" name="Content Placeholder 2">
            <a:extLst>
              <a:ext uri="{FF2B5EF4-FFF2-40B4-BE49-F238E27FC236}">
                <a16:creationId xmlns:a16="http://schemas.microsoft.com/office/drawing/2014/main" id="{7EDB6EB6-3E18-5474-83A8-8340024566F1}"/>
              </a:ext>
            </a:extLst>
          </p:cNvPr>
          <p:cNvSpPr>
            <a:spLocks noGrp="1"/>
          </p:cNvSpPr>
          <p:nvPr>
            <p:ph sz="half" idx="1"/>
          </p:nvPr>
        </p:nvSpPr>
        <p:spPr/>
        <p:txBody>
          <a:bodyPr>
            <a:normAutofit/>
          </a:bodyPr>
          <a:lstStyle/>
          <a:p>
            <a:r>
              <a:rPr lang="en-US" dirty="0"/>
              <a:t>Goal: Generate Business Insights and Recommend Strategies from Segmented Customers </a:t>
            </a:r>
          </a:p>
          <a:p>
            <a:r>
              <a:rPr lang="en-US" dirty="0"/>
              <a:t>Identified Key Features within Clusters</a:t>
            </a:r>
          </a:p>
          <a:p>
            <a:r>
              <a:rPr lang="en-US" dirty="0"/>
              <a:t>Correlation Analysis within Segments for Further Insights</a:t>
            </a:r>
          </a:p>
        </p:txBody>
      </p:sp>
      <p:pic>
        <p:nvPicPr>
          <p:cNvPr id="8" name="Content Placeholder 7" descr="A black and white logo&#10;&#10;Description automatically generated">
            <a:extLst>
              <a:ext uri="{FF2B5EF4-FFF2-40B4-BE49-F238E27FC236}">
                <a16:creationId xmlns:a16="http://schemas.microsoft.com/office/drawing/2014/main" id="{2BEE69B0-8AAE-1070-A9FC-C0912F168600}"/>
              </a:ext>
            </a:extLst>
          </p:cNvPr>
          <p:cNvPicPr>
            <a:picLocks noGrp="1" noChangeAspect="1"/>
          </p:cNvPicPr>
          <p:nvPr>
            <p:ph sz="half" idx="2"/>
          </p:nvPr>
        </p:nvPicPr>
        <p:blipFill>
          <a:blip r:embed="rId3"/>
          <a:stretch>
            <a:fillRect/>
          </a:stretch>
        </p:blipFill>
        <p:spPr>
          <a:xfrm>
            <a:off x="5938565" y="3353715"/>
            <a:ext cx="5181600" cy="2882265"/>
          </a:xfrm>
        </p:spPr>
      </p:pic>
      <p:pic>
        <p:nvPicPr>
          <p:cNvPr id="1026" name="Picture 2">
            <a:extLst>
              <a:ext uri="{FF2B5EF4-FFF2-40B4-BE49-F238E27FC236}">
                <a16:creationId xmlns:a16="http://schemas.microsoft.com/office/drawing/2014/main" id="{977AF9B0-B993-3852-D0A4-BD0B2694D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248" y="1228158"/>
            <a:ext cx="4114233" cy="258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952667"/>
      </p:ext>
    </p:extLst>
  </p:cSld>
  <p:clrMapOvr>
    <a:masterClrMapping/>
  </p:clrMapOvr>
  <mc:AlternateContent xmlns:mc="http://schemas.openxmlformats.org/markup-compatibility/2006" xmlns:p14="http://schemas.microsoft.com/office/powerpoint/2010/main">
    <mc:Choice Requires="p14">
      <p:transition spd="slow" p14:dur="2000" advTm="69868"/>
    </mc:Choice>
    <mc:Fallback xmlns="">
      <p:transition spd="slow" advTm="6986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1536-7A67-7B7A-48A4-CF984C2C34AE}"/>
              </a:ext>
            </a:extLst>
          </p:cNvPr>
          <p:cNvSpPr>
            <a:spLocks noGrp="1"/>
          </p:cNvSpPr>
          <p:nvPr>
            <p:ph type="title"/>
          </p:nvPr>
        </p:nvSpPr>
        <p:spPr/>
        <p:txBody>
          <a:bodyPr>
            <a:normAutofit fontScale="90000"/>
          </a:bodyPr>
          <a:lstStyle/>
          <a:p>
            <a:r>
              <a:rPr lang="en-US" dirty="0"/>
              <a:t>Marketing Analytics: Segmentation for Business Intelligence Insights Results</a:t>
            </a:r>
            <a:br>
              <a:rPr lang="en-US" dirty="0"/>
            </a:br>
            <a:endParaRPr lang="en-US" dirty="0"/>
          </a:p>
        </p:txBody>
      </p:sp>
      <p:sp>
        <p:nvSpPr>
          <p:cNvPr id="3" name="Content Placeholder 2">
            <a:extLst>
              <a:ext uri="{FF2B5EF4-FFF2-40B4-BE49-F238E27FC236}">
                <a16:creationId xmlns:a16="http://schemas.microsoft.com/office/drawing/2014/main" id="{7EDB6EB6-3E18-5474-83A8-8340024566F1}"/>
              </a:ext>
            </a:extLst>
          </p:cNvPr>
          <p:cNvSpPr>
            <a:spLocks noGrp="1"/>
          </p:cNvSpPr>
          <p:nvPr>
            <p:ph sz="half" idx="1"/>
          </p:nvPr>
        </p:nvSpPr>
        <p:spPr>
          <a:xfrm>
            <a:off x="838199" y="1825625"/>
            <a:ext cx="10819393" cy="4351338"/>
          </a:xfrm>
        </p:spPr>
        <p:txBody>
          <a:bodyPr>
            <a:normAutofit fontScale="32500" lnSpcReduction="20000"/>
          </a:bodyPr>
          <a:lstStyle/>
          <a:p>
            <a:r>
              <a:rPr lang="en-US" sz="4900" dirty="0"/>
              <a:t>Identified 3 distinct customer segments for consideration </a:t>
            </a:r>
          </a:p>
          <a:p>
            <a:pPr lvl="1"/>
            <a:r>
              <a:rPr lang="en-US" sz="3700" dirty="0"/>
              <a:t>Segment 1: Athletic for Pure Pleasure – (“past-time-</a:t>
            </a:r>
            <a:r>
              <a:rPr lang="en-US" sz="3700" dirty="0" err="1"/>
              <a:t>ers</a:t>
            </a:r>
            <a:r>
              <a:rPr lang="en-US" sz="3700" dirty="0"/>
              <a:t>”)</a:t>
            </a:r>
          </a:p>
          <a:p>
            <a:pPr lvl="1"/>
            <a:r>
              <a:rPr lang="en-US" sz="3700" dirty="0"/>
              <a:t>Segment 2: Health- &amp; Sports-focused – (“health conscious”)</a:t>
            </a:r>
          </a:p>
          <a:p>
            <a:pPr lvl="1"/>
            <a:r>
              <a:rPr lang="en-US" sz="3700" dirty="0"/>
              <a:t>Segment 3: Pure Competition – (“athletic lifestyle”)</a:t>
            </a:r>
          </a:p>
          <a:p>
            <a:r>
              <a:rPr lang="en-US" sz="4900" dirty="0"/>
              <a:t>New Products &amp; Features</a:t>
            </a:r>
          </a:p>
          <a:p>
            <a:pPr lvl="1"/>
            <a:r>
              <a:rPr lang="en-US" sz="3700" dirty="0"/>
              <a:t>Social Media – shareable workouts, workout leaderboards between global users &amp; friends</a:t>
            </a:r>
          </a:p>
          <a:p>
            <a:pPr lvl="1"/>
            <a:r>
              <a:rPr lang="en-US" sz="3700" dirty="0"/>
              <a:t>Nutrition Tracking – integrations with other companies (B2B engagement)</a:t>
            </a:r>
          </a:p>
          <a:p>
            <a:pPr lvl="1"/>
            <a:r>
              <a:rPr lang="en-US" sz="3700" dirty="0"/>
              <a:t>Product Warranties / Insurance / Customization - watch faces &amp; bands, custom colors, sports franchise partnerships</a:t>
            </a:r>
          </a:p>
          <a:p>
            <a:r>
              <a:rPr lang="en-US" sz="4900" dirty="0"/>
              <a:t>Growth Strategies</a:t>
            </a:r>
          </a:p>
          <a:p>
            <a:pPr lvl="1"/>
            <a:r>
              <a:rPr lang="en-US" sz="3700" dirty="0"/>
              <a:t>Higher subscription volume – upcycling free app users to paid subscribers</a:t>
            </a:r>
          </a:p>
          <a:p>
            <a:pPr lvl="1"/>
            <a:r>
              <a:rPr lang="en-US" sz="3700" dirty="0"/>
              <a:t>Product line expansion</a:t>
            </a:r>
          </a:p>
          <a:p>
            <a:pPr lvl="1"/>
            <a:r>
              <a:rPr lang="en-US" sz="3700" dirty="0"/>
              <a:t>Software opportunity – enhancing app ecosystem to create universal Wahoo Health dashboard</a:t>
            </a:r>
          </a:p>
          <a:p>
            <a:pPr lvl="1"/>
            <a:r>
              <a:rPr lang="en-US" sz="3700" dirty="0"/>
              <a:t>App Advertising – Paid search &amp; In-app ads</a:t>
            </a:r>
          </a:p>
          <a:p>
            <a:pPr lvl="1"/>
            <a:r>
              <a:rPr lang="en-US" sz="3700" dirty="0"/>
              <a:t>Capture new customers in the lower age ranges (20-30), and convert them to long-term customers</a:t>
            </a:r>
          </a:p>
          <a:p>
            <a:endParaRPr lang="en-US" dirty="0"/>
          </a:p>
        </p:txBody>
      </p:sp>
    </p:spTree>
    <p:extLst>
      <p:ext uri="{BB962C8B-B14F-4D97-AF65-F5344CB8AC3E}">
        <p14:creationId xmlns:p14="http://schemas.microsoft.com/office/powerpoint/2010/main" val="948059603"/>
      </p:ext>
    </p:extLst>
  </p:cSld>
  <p:clrMapOvr>
    <a:masterClrMapping/>
  </p:clrMapOvr>
  <mc:AlternateContent xmlns:mc="http://schemas.openxmlformats.org/markup-compatibility/2006" xmlns:p14="http://schemas.microsoft.com/office/powerpoint/2010/main">
    <mc:Choice Requires="p14">
      <p:transition spd="slow" p14:dur="2000" advTm="144784"/>
    </mc:Choice>
    <mc:Fallback xmlns="">
      <p:transition spd="slow" advTm="14478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1536-7A67-7B7A-48A4-CF984C2C34AE}"/>
              </a:ext>
            </a:extLst>
          </p:cNvPr>
          <p:cNvSpPr>
            <a:spLocks noGrp="1"/>
          </p:cNvSpPr>
          <p:nvPr>
            <p:ph type="title"/>
          </p:nvPr>
        </p:nvSpPr>
        <p:spPr/>
        <p:txBody>
          <a:bodyPr>
            <a:normAutofit fontScale="90000"/>
          </a:bodyPr>
          <a:lstStyle/>
          <a:p>
            <a:r>
              <a:rPr lang="en-US" sz="3200" dirty="0"/>
              <a:t>Applied Machine Learning : Predicting the Winner of The Rugby World Cup</a:t>
            </a:r>
            <a:br>
              <a:rPr lang="en-US" sz="3200" dirty="0"/>
            </a:br>
            <a:endParaRPr lang="en-US" dirty="0"/>
          </a:p>
        </p:txBody>
      </p:sp>
      <p:sp>
        <p:nvSpPr>
          <p:cNvPr id="3" name="Content Placeholder 2">
            <a:extLst>
              <a:ext uri="{FF2B5EF4-FFF2-40B4-BE49-F238E27FC236}">
                <a16:creationId xmlns:a16="http://schemas.microsoft.com/office/drawing/2014/main" id="{7EDB6EB6-3E18-5474-83A8-8340024566F1}"/>
              </a:ext>
            </a:extLst>
          </p:cNvPr>
          <p:cNvSpPr>
            <a:spLocks noGrp="1"/>
          </p:cNvSpPr>
          <p:nvPr>
            <p:ph sz="half" idx="1"/>
          </p:nvPr>
        </p:nvSpPr>
        <p:spPr>
          <a:xfrm>
            <a:off x="838201" y="1825625"/>
            <a:ext cx="5181600" cy="4351338"/>
          </a:xfrm>
        </p:spPr>
        <p:txBody>
          <a:bodyPr>
            <a:normAutofit/>
          </a:bodyPr>
          <a:lstStyle/>
          <a:p>
            <a:r>
              <a:rPr lang="en-US" dirty="0"/>
              <a:t>Goal: Apply Multiple Machine Learning Models to Predict a Real-World Outcome</a:t>
            </a:r>
          </a:p>
          <a:p>
            <a:r>
              <a:rPr lang="en-US" dirty="0"/>
              <a:t>Data found on </a:t>
            </a:r>
            <a:r>
              <a:rPr lang="en-US" dirty="0">
                <a:hlinkClick r:id="rId3"/>
              </a:rPr>
              <a:t>Kaggle</a:t>
            </a:r>
            <a:endParaRPr lang="en-US" dirty="0"/>
          </a:p>
          <a:p>
            <a:r>
              <a:rPr lang="en-US" dirty="0"/>
              <a:t>Machine Learning Models:</a:t>
            </a:r>
          </a:p>
          <a:p>
            <a:pPr lvl="1"/>
            <a:r>
              <a:rPr lang="en-US" dirty="0"/>
              <a:t>Association Rule Mining</a:t>
            </a:r>
          </a:p>
          <a:p>
            <a:pPr lvl="1"/>
            <a:r>
              <a:rPr lang="en-US" dirty="0"/>
              <a:t>Naïve Bayes Classifier</a:t>
            </a:r>
          </a:p>
          <a:p>
            <a:pPr lvl="1"/>
            <a:r>
              <a:rPr lang="en-US" dirty="0"/>
              <a:t>Decision Tress</a:t>
            </a:r>
          </a:p>
        </p:txBody>
      </p:sp>
      <p:pic>
        <p:nvPicPr>
          <p:cNvPr id="5" name="Content Placeholder 4" descr="A logo for a rugby world cup&#10;&#10;Description automatically generated">
            <a:extLst>
              <a:ext uri="{FF2B5EF4-FFF2-40B4-BE49-F238E27FC236}">
                <a16:creationId xmlns:a16="http://schemas.microsoft.com/office/drawing/2014/main" id="{8A9F3F53-9C32-6594-00B2-6F27EFF75296}"/>
              </a:ext>
            </a:extLst>
          </p:cNvPr>
          <p:cNvPicPr>
            <a:picLocks noGrp="1" noChangeAspect="1"/>
          </p:cNvPicPr>
          <p:nvPr>
            <p:ph sz="half" idx="2"/>
          </p:nvPr>
        </p:nvPicPr>
        <p:blipFill rotWithShape="1">
          <a:blip r:embed="rId4"/>
          <a:srcRect t="25277" r="9089" b="-2"/>
          <a:stretch/>
        </p:blipFill>
        <p:spPr>
          <a:xfrm>
            <a:off x="6172200" y="1952891"/>
            <a:ext cx="5181600" cy="4096806"/>
          </a:xfrm>
          <a:prstGeom prst="rect">
            <a:avLst/>
          </a:prstGeom>
        </p:spPr>
      </p:pic>
    </p:spTree>
    <p:extLst>
      <p:ext uri="{BB962C8B-B14F-4D97-AF65-F5344CB8AC3E}">
        <p14:creationId xmlns:p14="http://schemas.microsoft.com/office/powerpoint/2010/main" val="336207135"/>
      </p:ext>
    </p:extLst>
  </p:cSld>
  <p:clrMapOvr>
    <a:masterClrMapping/>
  </p:clrMapOvr>
  <mc:AlternateContent xmlns:mc="http://schemas.openxmlformats.org/markup-compatibility/2006" xmlns:p14="http://schemas.microsoft.com/office/powerpoint/2010/main">
    <mc:Choice Requires="p14">
      <p:transition spd="slow" p14:dur="2000" advTm="75954"/>
    </mc:Choice>
    <mc:Fallback xmlns="">
      <p:transition spd="slow" advTm="75954"/>
    </mc:Fallback>
  </mc:AlternateContent>
</p:sld>
</file>

<file path=ppt/theme/theme1.xml><?xml version="1.0" encoding="utf-8"?>
<a:theme xmlns:a="http://schemas.openxmlformats.org/drawingml/2006/main" name="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14761</TotalTime>
  <Words>4675</Words>
  <Application>Microsoft Office PowerPoint</Application>
  <PresentationFormat>Widescreen</PresentationFormat>
  <Paragraphs>399</Paragraphs>
  <Slides>19</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Aptos</vt:lpstr>
      <vt:lpstr>Arial</vt:lpstr>
      <vt:lpstr>Calibri</vt:lpstr>
      <vt:lpstr>Courier New</vt:lpstr>
      <vt:lpstr>Georgia</vt:lpstr>
      <vt:lpstr>Symbol</vt:lpstr>
      <vt:lpstr>System Font Regular</vt:lpstr>
      <vt:lpstr>Times New Roman</vt:lpstr>
      <vt:lpstr>Verdana</vt:lpstr>
      <vt:lpstr>Wingdings</vt:lpstr>
      <vt:lpstr>Office Theme</vt:lpstr>
      <vt:lpstr>Applied Data Science MS Portfolio</vt:lpstr>
      <vt:lpstr>Outline</vt:lpstr>
      <vt:lpstr>Program Learning Outcomes</vt:lpstr>
      <vt:lpstr>Demonstrating Learning Outcomes</vt:lpstr>
      <vt:lpstr>Business Analytics: Developing Enhanced Marketing Strategies from Previous Campaigns </vt:lpstr>
      <vt:lpstr>Business Analytics: Developing Enhanced Marketing Strategies from Previous Campaigns Results </vt:lpstr>
      <vt:lpstr>Marketing Analytics: Segmentation for Business Intelligence Insights </vt:lpstr>
      <vt:lpstr>Marketing Analytics: Segmentation for Business Intelligence Insights Results </vt:lpstr>
      <vt:lpstr>Applied Machine Learning : Predicting the Winner of The Rugby World Cup </vt:lpstr>
      <vt:lpstr>Applied Machine Learning : Predicting the Winner of The Rugby World Cup Results </vt:lpstr>
      <vt:lpstr>Deep Learning: Recursive Neural Networks In Financial Markets </vt:lpstr>
      <vt:lpstr>Deep Learning: Recursive Neural Networks In Financial Markets Results </vt:lpstr>
      <vt:lpstr>Natural Language Processing: Predicting Sentiment using NLP Techniques </vt:lpstr>
      <vt:lpstr>Natural Language Processing: Predicting Sentiment using NLP Techniques Results </vt:lpstr>
      <vt:lpstr>Text Mining: Filtering Resumes Using Text Mining </vt:lpstr>
      <vt:lpstr>Text Mining: Filtering Resumes Using Text Mining Results </vt:lpstr>
      <vt:lpstr>Summary of Learning Outcomes and Conclusion</vt:lpstr>
      <vt:lpstr>Thank You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lastModifiedBy>Logan Roach</cp:lastModifiedBy>
  <cp:revision>137</cp:revision>
  <dcterms:created xsi:type="dcterms:W3CDTF">2019-07-05T14:23:44Z</dcterms:created>
  <dcterms:modified xsi:type="dcterms:W3CDTF">2024-06-16T13:54:31Z</dcterms:modified>
</cp:coreProperties>
</file>